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97" r:id="rId21"/>
    <p:sldId id="298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0" r:id="rId33"/>
    <p:sldId id="293" r:id="rId34"/>
    <p:sldId id="294" r:id="rId35"/>
    <p:sldId id="296" r:id="rId3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36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086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322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797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717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019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070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57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47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309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646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7B730-9D88-4D86-8E68-06C17315827C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31303-D8FC-4239-84A4-47CD2BDE46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678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9.png"/><Relationship Id="rId4" Type="http://schemas.openxmlformats.org/officeDocument/2006/relationships/slide" Target="slide22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0901" y="1845424"/>
            <a:ext cx="10257906" cy="359941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latin typeface="Albertus Extra Bold" panose="020E0802040304020204" pitchFamily="34" charset="0"/>
              </a:rPr>
              <a:t>ALCANCE DE LA IMPLEMENTACIÓN DEL SISTEMA DE CONTROL INTERNO EN LAS ENTIDADES EL ESTADO</a:t>
            </a:r>
            <a:br>
              <a:rPr lang="es-ES" sz="3200" b="1" dirty="0" smtClean="0">
                <a:latin typeface="Albertus Extra Bold" panose="020E0802040304020204" pitchFamily="34" charset="0"/>
              </a:rPr>
            </a:br>
            <a:r>
              <a:rPr lang="es-ES" sz="2800" b="1" dirty="0" smtClean="0">
                <a:latin typeface="Albertus Extra Bold" panose="020E0802040304020204" pitchFamily="34" charset="0"/>
              </a:rPr>
              <a:t>(DIRECTIVA N° 006 2019 CG/INTEG)</a:t>
            </a:r>
            <a:br>
              <a:rPr lang="es-ES" sz="2800" b="1" dirty="0" smtClean="0">
                <a:latin typeface="Albertus Extra Bold" panose="020E0802040304020204" pitchFamily="34" charset="0"/>
              </a:rPr>
            </a:br>
            <a:r>
              <a:rPr lang="es-ES" sz="2800" b="1" dirty="0" smtClean="0">
                <a:latin typeface="Albertus Extra Bold" panose="020E0802040304020204" pitchFamily="34" charset="0"/>
              </a:rPr>
              <a:t/>
            </a:r>
            <a:br>
              <a:rPr lang="es-ES" sz="2800" b="1" dirty="0" smtClean="0">
                <a:latin typeface="Albertus Extra Bold" panose="020E0802040304020204" pitchFamily="34" charset="0"/>
              </a:rPr>
            </a:br>
            <a:r>
              <a:rPr lang="es-ES" sz="2800" b="1" dirty="0" smtClean="0">
                <a:latin typeface="Albertus Extra Bold" panose="020E0802040304020204" pitchFamily="34" charset="0"/>
              </a:rPr>
              <a:t>MUNICIPALIDAD PROVINCIAL DE SAN MARTIN</a:t>
            </a:r>
            <a:br>
              <a:rPr lang="es-ES" sz="2800" b="1" dirty="0" smtClean="0">
                <a:latin typeface="Albertus Extra Bold" panose="020E0802040304020204" pitchFamily="34" charset="0"/>
              </a:rPr>
            </a:br>
            <a:r>
              <a:rPr lang="es-ES" sz="2800" b="1" dirty="0">
                <a:latin typeface="Albertus Extra Bold" panose="020E0802040304020204" pitchFamily="34" charset="0"/>
              </a:rPr>
              <a:t/>
            </a:r>
            <a:br>
              <a:rPr lang="es-ES" sz="2800" b="1" dirty="0">
                <a:latin typeface="Albertus Extra Bold" panose="020E0802040304020204" pitchFamily="34" charset="0"/>
              </a:rPr>
            </a:br>
            <a:endParaRPr lang="es-PE" sz="2200" b="1" dirty="0">
              <a:latin typeface="Albertus Extra Bold" panose="020E0802040304020204" pitchFamily="34" charset="0"/>
            </a:endParaRPr>
          </a:p>
        </p:txBody>
      </p:sp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4F2E45-7017-444F-96E1-3183CB3EA0EA}"/>
              </a:ext>
            </a:extLst>
          </p:cNvPr>
          <p:cNvSpPr txBox="1"/>
          <p:nvPr/>
        </p:nvSpPr>
        <p:spPr>
          <a:xfrm>
            <a:off x="4504658" y="589816"/>
            <a:ext cx="3217726" cy="59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latin typeface="Myriad Pro" charset="0"/>
                <a:ea typeface="Myriad Pro" charset="0"/>
                <a:cs typeface="Myriad Pro" charset="0"/>
              </a:rPr>
              <a:t>Responsables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8" name="Picture 8" descr="Resultado de imagen para ALCALDE DIBUJO">
            <a:hlinkClick r:id="rId4" action="ppaction://hlinksldjump"/>
            <a:extLst>
              <a:ext uri="{FF2B5EF4-FFF2-40B4-BE49-F238E27FC236}">
                <a16:creationId xmlns:a16="http://schemas.microsoft.com/office/drawing/2014/main" id="{214716C5-8F4E-4D56-BAC5-E8A1713F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79" y="2948548"/>
            <a:ext cx="1069808" cy="12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icono ministro">
            <a:hlinkClick r:id="rId6" action="ppaction://hlinksldjump"/>
            <a:extLst>
              <a:ext uri="{FF2B5EF4-FFF2-40B4-BE49-F238E27FC236}">
                <a16:creationId xmlns:a16="http://schemas.microsoft.com/office/drawing/2014/main" id="{AE7C07F9-D29C-4FA3-AF59-F9CF5BB7C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8" t="16646" r="20385" b="16307"/>
          <a:stretch/>
        </p:blipFill>
        <p:spPr bwMode="auto">
          <a:xfrm>
            <a:off x="1794429" y="2852430"/>
            <a:ext cx="1233715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icono equipo de trabajo">
            <a:hlinkClick r:id="" action="ppaction://noaction"/>
            <a:extLst>
              <a:ext uri="{FF2B5EF4-FFF2-40B4-BE49-F238E27FC236}">
                <a16:creationId xmlns:a16="http://schemas.microsoft.com/office/drawing/2014/main" id="{8CCC8C38-B4A3-45C7-8106-05628E625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0" b="17057"/>
          <a:stretch/>
        </p:blipFill>
        <p:spPr bwMode="auto">
          <a:xfrm>
            <a:off x="8880765" y="2948548"/>
            <a:ext cx="1901050" cy="12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3274B6E-7B53-4C51-8D0E-639F1153044F}"/>
              </a:ext>
            </a:extLst>
          </p:cNvPr>
          <p:cNvSpPr/>
          <p:nvPr/>
        </p:nvSpPr>
        <p:spPr>
          <a:xfrm>
            <a:off x="4037559" y="4679925"/>
            <a:ext cx="396524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ea typeface="Arial" panose="020B0604020202020204" pitchFamily="34" charset="0"/>
              </a:rPr>
              <a:t>En Gobierno Nacional: la Secretaría General</a:t>
            </a:r>
            <a:endParaRPr lang="es-PE" sz="1600" dirty="0">
              <a:solidFill>
                <a:schemeClr val="bg2">
                  <a:lumMod val="50000"/>
                </a:schemeClr>
              </a:solidFill>
              <a:ea typeface="MS Mincho" panose="02020609040205080304" pitchFamily="49" charset="-128"/>
            </a:endParaRPr>
          </a:p>
          <a:p>
            <a:pPr marL="176213" lvl="0" indent="-1762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ea typeface="Arial" panose="020B0604020202020204" pitchFamily="34" charset="0"/>
              </a:rPr>
              <a:t>En Gobierno Regional: la Gerencia Regional</a:t>
            </a:r>
            <a:endParaRPr lang="es-PE" sz="1600" dirty="0">
              <a:solidFill>
                <a:schemeClr val="bg2">
                  <a:lumMod val="50000"/>
                </a:schemeClr>
              </a:solidFill>
              <a:ea typeface="MS Mincho" panose="02020609040205080304" pitchFamily="49" charset="-128"/>
            </a:endParaRPr>
          </a:p>
          <a:p>
            <a:pPr marL="176213" lvl="0" indent="-1762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ea typeface="Arial" panose="020B0604020202020204" pitchFamily="34" charset="0"/>
              </a:rPr>
              <a:t>En Gobierno Local: la Gerencia Municipal</a:t>
            </a:r>
            <a:endParaRPr lang="es-PE" sz="1600" dirty="0">
              <a:solidFill>
                <a:schemeClr val="bg2">
                  <a:lumMod val="50000"/>
                </a:schemeClr>
              </a:solidFill>
              <a:ea typeface="MS Mincho" panose="02020609040205080304" pitchFamily="49" charset="-128"/>
            </a:endParaRPr>
          </a:p>
          <a:p>
            <a:pPr marL="176213" lvl="0" indent="-1762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ea typeface="Arial" panose="020B0604020202020204" pitchFamily="34" charset="0"/>
              </a:rPr>
              <a:t>En las otras entidades: el órgano o unidad orgánica con la máxima autoridad administrativa institucional.</a:t>
            </a:r>
            <a:endParaRPr lang="es-PE" sz="1600" dirty="0">
              <a:solidFill>
                <a:schemeClr val="bg2">
                  <a:lumMod val="50000"/>
                </a:schemeClr>
              </a:solidFill>
              <a:effectLst/>
              <a:ea typeface="MS Mincho" panose="02020609040205080304" pitchFamily="49" charset="-128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002907-6214-4AE2-B001-92FBC12058EC}"/>
              </a:ext>
            </a:extLst>
          </p:cNvPr>
          <p:cNvSpPr txBox="1"/>
          <p:nvPr/>
        </p:nvSpPr>
        <p:spPr>
          <a:xfrm>
            <a:off x="728908" y="1793809"/>
            <a:ext cx="319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4">
                    <a:lumMod val="75000"/>
                  </a:schemeClr>
                </a:solidFill>
                <a:ea typeface="Myriad Pro" charset="0"/>
                <a:cs typeface="Myriad Pro" charset="0"/>
              </a:rPr>
              <a:t>Titular de la entidad</a:t>
            </a:r>
            <a:endParaRPr lang="es-ES_tradnl" sz="2000" b="1" dirty="0">
              <a:solidFill>
                <a:schemeClr val="accent4">
                  <a:lumMod val="75000"/>
                </a:schemeClr>
              </a:solidFill>
              <a:ea typeface="Myriad Pro" charset="0"/>
              <a:cs typeface="Myriad Pro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290F91-B352-4541-B991-B3E64E007EAA}"/>
              </a:ext>
            </a:extLst>
          </p:cNvPr>
          <p:cNvSpPr txBox="1"/>
          <p:nvPr/>
        </p:nvSpPr>
        <p:spPr>
          <a:xfrm>
            <a:off x="4395994" y="1577115"/>
            <a:ext cx="313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4472C4"/>
                </a:solidFill>
                <a:ea typeface="Myriad Pro" charset="0"/>
                <a:cs typeface="Myriad Pro" charset="0"/>
              </a:rPr>
              <a:t>Órgano o Unidad Orgánica responsable de la implementación del SCI</a:t>
            </a:r>
            <a:endParaRPr lang="es-ES_tradnl" sz="2000" b="1" dirty="0">
              <a:solidFill>
                <a:srgbClr val="4472C4"/>
              </a:solidFill>
              <a:ea typeface="Myriad Pro" charset="0"/>
              <a:cs typeface="Myriad Pro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77B1AE-3CFD-410E-B7B2-003214F88FBC}"/>
              </a:ext>
            </a:extLst>
          </p:cNvPr>
          <p:cNvSpPr txBox="1"/>
          <p:nvPr/>
        </p:nvSpPr>
        <p:spPr>
          <a:xfrm>
            <a:off x="8090723" y="1577114"/>
            <a:ext cx="313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ED7D31"/>
                </a:solidFill>
                <a:ea typeface="Myriad Pro" charset="0"/>
                <a:cs typeface="Myriad Pro" charset="0"/>
              </a:rPr>
              <a:t>Otros Órganos o Unidades Orgánicas que participan en la implementación del SCI</a:t>
            </a:r>
            <a:endParaRPr lang="es-ES_tradnl" sz="2000" b="1" dirty="0">
              <a:solidFill>
                <a:srgbClr val="ED7D31"/>
              </a:solidFill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4F2E45-7017-444F-96E1-3183CB3EA0EA}"/>
              </a:ext>
            </a:extLst>
          </p:cNvPr>
          <p:cNvSpPr txBox="1"/>
          <p:nvPr/>
        </p:nvSpPr>
        <p:spPr>
          <a:xfrm>
            <a:off x="1495648" y="1106887"/>
            <a:ext cx="3217726" cy="59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latin typeface="Myriad Pro" charset="0"/>
                <a:ea typeface="Myriad Pro" charset="0"/>
                <a:cs typeface="Myriad Pro" charset="0"/>
              </a:rPr>
              <a:t>Funciones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8" name="Picture 2" descr="Resultado de imagen para icono ministro">
            <a:hlinkClick r:id="rId4" action="ppaction://hlinksldjump"/>
            <a:extLst>
              <a:ext uri="{FF2B5EF4-FFF2-40B4-BE49-F238E27FC236}">
                <a16:creationId xmlns:a16="http://schemas.microsoft.com/office/drawing/2014/main" id="{AE7C07F9-D29C-4FA3-AF59-F9CF5BB7C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8" t="16646" r="20385" b="16307"/>
          <a:stretch/>
        </p:blipFill>
        <p:spPr bwMode="auto">
          <a:xfrm>
            <a:off x="1418854" y="3009060"/>
            <a:ext cx="2402225" cy="279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3002907-6214-4AE2-B001-92FBC12058EC}"/>
              </a:ext>
            </a:extLst>
          </p:cNvPr>
          <p:cNvSpPr txBox="1"/>
          <p:nvPr/>
        </p:nvSpPr>
        <p:spPr>
          <a:xfrm>
            <a:off x="1797251" y="1838857"/>
            <a:ext cx="164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ea typeface="Myriad Pro" charset="0"/>
                <a:cs typeface="Myriad Pro" charset="0"/>
              </a:rPr>
              <a:t>Titular de la entidad</a:t>
            </a:r>
            <a:endParaRPr lang="es-ES_tradnl" sz="2400" b="1" dirty="0">
              <a:solidFill>
                <a:schemeClr val="accent4">
                  <a:lumMod val="75000"/>
                </a:schemeClr>
              </a:solidFill>
              <a:ea typeface="Myriad Pro" charset="0"/>
              <a:cs typeface="Myriad Pro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D5D2B99-85FD-4C9E-A055-6DC282A699CC}"/>
              </a:ext>
            </a:extLst>
          </p:cNvPr>
          <p:cNvSpPr/>
          <p:nvPr/>
        </p:nvSpPr>
        <p:spPr>
          <a:xfrm>
            <a:off x="4305703" y="1217016"/>
            <a:ext cx="6430303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1900" dirty="0">
                <a:ea typeface="Arial" panose="020B0604020202020204" pitchFamily="34" charset="0"/>
              </a:rPr>
              <a:t>Es la máxima autoridad jerárquica institucional, responsable de la implementación del SCI en la entidad y tiene las siguientes funciones:</a:t>
            </a:r>
            <a:endParaRPr lang="es-PE" sz="1900" dirty="0">
              <a:ea typeface="MS Mincho" panose="02020609040205080304" pitchFamily="49" charset="-128"/>
            </a:endParaRPr>
          </a:p>
          <a:p>
            <a:pPr marL="810260" algn="just">
              <a:spcAft>
                <a:spcPts val="600"/>
              </a:spcAft>
            </a:pPr>
            <a:r>
              <a:rPr lang="es-MX" sz="1900" dirty="0">
                <a:ea typeface="Arial" panose="020B0604020202020204" pitchFamily="34" charset="0"/>
              </a:rPr>
              <a:t> </a:t>
            </a:r>
            <a:endParaRPr lang="es-PE" sz="1900" dirty="0"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MX" sz="1900" b="1" dirty="0">
                <a:solidFill>
                  <a:schemeClr val="accent5">
                    <a:lumMod val="75000"/>
                  </a:schemeClr>
                </a:solidFill>
                <a:ea typeface="Arial" panose="020B0604020202020204" pitchFamily="34" charset="0"/>
              </a:rPr>
              <a:t>Participar en la priorización de los productos que serán incluidos en el SCI, y aprobar los mismos.</a:t>
            </a:r>
            <a:endParaRPr lang="es-PE" sz="1900" b="1" dirty="0">
              <a:solidFill>
                <a:schemeClr val="accent5">
                  <a:lumMod val="75000"/>
                </a:schemeClr>
              </a:solidFill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MX" sz="1900" b="1" dirty="0">
                <a:solidFill>
                  <a:schemeClr val="accent5">
                    <a:lumMod val="75000"/>
                  </a:schemeClr>
                </a:solidFill>
                <a:ea typeface="Arial" panose="020B0604020202020204" pitchFamily="34" charset="0"/>
              </a:rPr>
              <a:t>Revisar y aprobar los documentos que serán reportados y registrados en el aplicativo informático.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MX" sz="1900" b="1" dirty="0">
                <a:solidFill>
                  <a:schemeClr val="accent5">
                    <a:lumMod val="75000"/>
                  </a:schemeClr>
                </a:solidFill>
                <a:ea typeface="Arial" panose="020B0604020202020204" pitchFamily="34" charset="0"/>
              </a:rPr>
              <a:t>Solicitar a la Contraloría, los accesos al aplicativo informático del SCI.</a:t>
            </a:r>
            <a:endParaRPr lang="es-PE" sz="1900" b="1" dirty="0">
              <a:solidFill>
                <a:schemeClr val="accent5">
                  <a:lumMod val="75000"/>
                </a:schemeClr>
              </a:solidFill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MX" sz="1900" dirty="0">
                <a:ea typeface="Arial" panose="020B0604020202020204" pitchFamily="34" charset="0"/>
              </a:rPr>
              <a:t>Ejecutar las acciones que aseguren el registro, en el aplicativo informático del SCI, de la información y los documentos establecidos.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MX" sz="1900" b="1" dirty="0">
                <a:solidFill>
                  <a:schemeClr val="accent5">
                    <a:lumMod val="75000"/>
                  </a:schemeClr>
                </a:solidFill>
                <a:ea typeface="Arial" panose="020B0604020202020204" pitchFamily="34" charset="0"/>
              </a:rPr>
              <a:t>Utilizar la información del SCI para la toma de decisiones.</a:t>
            </a:r>
            <a:endParaRPr lang="es-PE" sz="1900" b="1" dirty="0">
              <a:solidFill>
                <a:schemeClr val="accent5">
                  <a:lumMod val="75000"/>
                </a:schemeClr>
              </a:solidFill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MX" sz="1900" dirty="0">
                <a:ea typeface="Arial" panose="020B0604020202020204" pitchFamily="34" charset="0"/>
              </a:rPr>
              <a:t>Establecer las medidas necesarias para cumplir con la Directiva.</a:t>
            </a:r>
            <a:endParaRPr lang="es-PE" sz="1900" dirty="0">
              <a:effectLst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0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4F2E45-7017-444F-96E1-3183CB3EA0EA}"/>
              </a:ext>
            </a:extLst>
          </p:cNvPr>
          <p:cNvSpPr txBox="1"/>
          <p:nvPr/>
        </p:nvSpPr>
        <p:spPr>
          <a:xfrm>
            <a:off x="1286933" y="1238615"/>
            <a:ext cx="3217726" cy="59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latin typeface="Myriad Pro" charset="0"/>
                <a:ea typeface="Myriad Pro" charset="0"/>
                <a:cs typeface="Myriad Pro" charset="0"/>
              </a:rPr>
              <a:t>Funciones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8" name="Picture 8" descr="Resultado de imagen para ALCALDE DIBUJO">
            <a:hlinkClick r:id="rId4" action="ppaction://hlinksldjump"/>
            <a:extLst>
              <a:ext uri="{FF2B5EF4-FFF2-40B4-BE49-F238E27FC236}">
                <a16:creationId xmlns:a16="http://schemas.microsoft.com/office/drawing/2014/main" id="{A24DD179-59F7-4742-A88B-FFF56320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45" y="3506745"/>
            <a:ext cx="2150474" cy="250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72E0FF-9DC2-4A2F-B22C-7FEB51B8D737}"/>
              </a:ext>
            </a:extLst>
          </p:cNvPr>
          <p:cNvSpPr txBox="1"/>
          <p:nvPr/>
        </p:nvSpPr>
        <p:spPr>
          <a:xfrm>
            <a:off x="772989" y="2157220"/>
            <a:ext cx="346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4472C4"/>
                </a:solidFill>
                <a:ea typeface="Myriad Pro" charset="0"/>
                <a:cs typeface="Myriad Pro" charset="0"/>
              </a:rPr>
              <a:t>Órgano o Unidad Orgánica responsable de la implementación del SCI</a:t>
            </a:r>
            <a:endParaRPr lang="es-ES_tradnl" sz="2400" b="1" dirty="0">
              <a:solidFill>
                <a:srgbClr val="4472C4"/>
              </a:solidFill>
              <a:ea typeface="Myriad Pro" charset="0"/>
              <a:cs typeface="Myriad Pro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0338DE2-66DE-4E72-8157-2E562A4D0964}"/>
              </a:ext>
            </a:extLst>
          </p:cNvPr>
          <p:cNvSpPr/>
          <p:nvPr/>
        </p:nvSpPr>
        <p:spPr>
          <a:xfrm>
            <a:off x="4580810" y="1830885"/>
            <a:ext cx="647522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900" dirty="0">
                <a:ea typeface="Arial" panose="020B0604020202020204" pitchFamily="34" charset="0"/>
              </a:rPr>
              <a:t>Es el órgano o unidad orgánica que coordina la planificación, ejecución, seguimiento y evaluación del SCI, tiene las siguientes funciones:</a:t>
            </a:r>
          </a:p>
          <a:p>
            <a:pPr algn="just">
              <a:spcAft>
                <a:spcPts val="600"/>
              </a:spcAft>
            </a:pPr>
            <a:endParaRPr lang="es-ES" sz="1900" dirty="0">
              <a:ea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ES" sz="1900" b="1" dirty="0">
                <a:solidFill>
                  <a:schemeClr val="accent5">
                    <a:lumMod val="75000"/>
                  </a:schemeClr>
                </a:solidFill>
                <a:ea typeface="Arial" panose="020B0604020202020204" pitchFamily="34" charset="0"/>
              </a:rPr>
              <a:t>Dirigir y supervisar la implementación del SCI.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ES" sz="1900" b="1" dirty="0">
                <a:solidFill>
                  <a:schemeClr val="accent5">
                    <a:lumMod val="75000"/>
                  </a:schemeClr>
                </a:solidFill>
                <a:ea typeface="Arial" panose="020B0604020202020204" pitchFamily="34" charset="0"/>
              </a:rPr>
              <a:t>Coordinar con otros órganos o unidades orgánicas que participan en la implementación del SCI las acciones de planificación, ejecución, seguimiento y evaluación del SCI.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ES" sz="1900" b="1" dirty="0">
                <a:solidFill>
                  <a:schemeClr val="accent5">
                    <a:lumMod val="75000"/>
                  </a:schemeClr>
                </a:solidFill>
                <a:ea typeface="Arial" panose="020B0604020202020204" pitchFamily="34" charset="0"/>
              </a:rPr>
              <a:t>Registrar en el aplicativo informático del SCI, la información y documentación.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ES" sz="1900" b="1" dirty="0">
                <a:solidFill>
                  <a:schemeClr val="accent5">
                    <a:lumMod val="75000"/>
                  </a:schemeClr>
                </a:solidFill>
                <a:ea typeface="Arial" panose="020B0604020202020204" pitchFamily="34" charset="0"/>
              </a:rPr>
              <a:t>Remitir en el aplicativo informático la información al Titular de la entidad.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ES" sz="1900" dirty="0">
                <a:ea typeface="Arial" panose="020B0604020202020204" pitchFamily="34" charset="0"/>
              </a:rPr>
              <a:t>Capacitar a las demás unidades orgánicas.</a:t>
            </a:r>
          </a:p>
        </p:txBody>
      </p:sp>
    </p:spTree>
    <p:extLst>
      <p:ext uri="{BB962C8B-B14F-4D97-AF65-F5344CB8AC3E}">
        <p14:creationId xmlns:p14="http://schemas.microsoft.com/office/powerpoint/2010/main" val="36784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4F2E45-7017-444F-96E1-3183CB3EA0EA}"/>
              </a:ext>
            </a:extLst>
          </p:cNvPr>
          <p:cNvSpPr txBox="1"/>
          <p:nvPr/>
        </p:nvSpPr>
        <p:spPr>
          <a:xfrm>
            <a:off x="1203672" y="1315389"/>
            <a:ext cx="3217726" cy="59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latin typeface="Myriad Pro" charset="0"/>
                <a:ea typeface="Myriad Pro" charset="0"/>
                <a:cs typeface="Myriad Pro" charset="0"/>
              </a:rPr>
              <a:t>Funciones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72E0FF-9DC2-4A2F-B22C-7FEB51B8D737}"/>
              </a:ext>
            </a:extLst>
          </p:cNvPr>
          <p:cNvSpPr txBox="1"/>
          <p:nvPr/>
        </p:nvSpPr>
        <p:spPr>
          <a:xfrm>
            <a:off x="865626" y="2040962"/>
            <a:ext cx="3162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D7D31"/>
                </a:solidFill>
                <a:ea typeface="Myriad Pro" charset="0"/>
                <a:cs typeface="Myriad Pro" charset="0"/>
              </a:rPr>
              <a:t>Otros Órganos o Unidades Orgánicas que participan en la implementación del SCI</a:t>
            </a:r>
          </a:p>
        </p:txBody>
      </p:sp>
      <p:pic>
        <p:nvPicPr>
          <p:cNvPr id="9" name="Picture 6" descr="Resultado de imagen para icono equipo de trabajo">
            <a:hlinkClick r:id="rId4" action="ppaction://hlinksldjump"/>
            <a:extLst>
              <a:ext uri="{FF2B5EF4-FFF2-40B4-BE49-F238E27FC236}">
                <a16:creationId xmlns:a16="http://schemas.microsoft.com/office/drawing/2014/main" id="{B4CD10F9-829A-4665-B8A1-482C641B0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0" b="17057"/>
          <a:stretch/>
        </p:blipFill>
        <p:spPr bwMode="auto">
          <a:xfrm>
            <a:off x="1103595" y="4123153"/>
            <a:ext cx="2625356" cy="21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B7FF3EE-F522-4B7B-ACF9-842941E05018}"/>
              </a:ext>
            </a:extLst>
          </p:cNvPr>
          <p:cNvSpPr/>
          <p:nvPr/>
        </p:nvSpPr>
        <p:spPr>
          <a:xfrm>
            <a:off x="4679679" y="1675145"/>
            <a:ext cx="647522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900" dirty="0">
                <a:ea typeface="Arial" panose="020B0604020202020204" pitchFamily="34" charset="0"/>
              </a:rPr>
              <a:t>Son los órganos o unidades orgánicas que por competencias y funciones participan en la implementación del SCI, entre ellos los órganos de asesoramiento, órganos de apoyo, órganos de líneas, entre otros. Tienen las siguientes funciones:</a:t>
            </a:r>
          </a:p>
          <a:p>
            <a:pPr algn="just">
              <a:spcAft>
                <a:spcPts val="600"/>
              </a:spcAft>
            </a:pPr>
            <a:endParaRPr lang="es-ES" sz="1900" b="1" dirty="0">
              <a:solidFill>
                <a:schemeClr val="accent5">
                  <a:lumMod val="75000"/>
                </a:schemeClr>
              </a:solidFill>
              <a:ea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ES" sz="1900" b="1" dirty="0">
                <a:solidFill>
                  <a:schemeClr val="accent5">
                    <a:lumMod val="75000"/>
                  </a:schemeClr>
                </a:solidFill>
                <a:ea typeface="Arial" panose="020B0604020202020204" pitchFamily="34" charset="0"/>
              </a:rPr>
              <a:t>Coordinar con el Órgano o Unidad Orgánica responsable de la implementación del SCI</a:t>
            </a:r>
            <a:r>
              <a:rPr lang="es-ES" sz="1900" dirty="0">
                <a:ea typeface="Arial" panose="020B0604020202020204" pitchFamily="34" charset="0"/>
              </a:rPr>
              <a:t>, la ejecución de las acciones necesarias para la implementación del SCI.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ES" sz="1900" b="1" dirty="0">
                <a:solidFill>
                  <a:schemeClr val="accent5">
                    <a:lumMod val="75000"/>
                  </a:schemeClr>
                </a:solidFill>
                <a:ea typeface="Arial" panose="020B0604020202020204" pitchFamily="34" charset="0"/>
              </a:rPr>
              <a:t>Proporcionar la información y documentos requeridos por el Órgano o Unidad Orgánica responsable de la implementación del SCI</a:t>
            </a:r>
            <a:r>
              <a:rPr lang="es-ES" sz="1900" dirty="0">
                <a:ea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ES" sz="1900" b="1" dirty="0">
                <a:solidFill>
                  <a:schemeClr val="accent5">
                    <a:lumMod val="75000"/>
                  </a:schemeClr>
                </a:solidFill>
                <a:ea typeface="Arial" panose="020B0604020202020204" pitchFamily="34" charset="0"/>
              </a:rPr>
              <a:t>Disponer que los funcionarios o servidores públicos, con mayor conocimiento y experiencia sobre la operatividad de los productos priorizados o áreas de soporte</a:t>
            </a:r>
            <a:r>
              <a:rPr lang="es-ES" sz="1900" dirty="0">
                <a:ea typeface="Arial" panose="020B0604020202020204" pitchFamily="34" charset="0"/>
              </a:rPr>
              <a:t>, participen en la implementación del SCI.</a:t>
            </a:r>
          </a:p>
        </p:txBody>
      </p:sp>
    </p:spTree>
    <p:extLst>
      <p:ext uri="{BB962C8B-B14F-4D97-AF65-F5344CB8AC3E}">
        <p14:creationId xmlns:p14="http://schemas.microsoft.com/office/powerpoint/2010/main" val="23453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EB45C1-14AB-41BE-AF45-5F504B5B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270" y="2072844"/>
            <a:ext cx="9784443" cy="440412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9075C8F-2B24-4711-9E43-B1224DB37B83}"/>
              </a:ext>
            </a:extLst>
          </p:cNvPr>
          <p:cNvSpPr txBox="1"/>
          <p:nvPr/>
        </p:nvSpPr>
        <p:spPr>
          <a:xfrm>
            <a:off x="1454906" y="1236043"/>
            <a:ext cx="819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34"/>
            <a:r>
              <a:rPr lang="es-ES_tradnl" sz="3200" b="1" dirty="0">
                <a:solidFill>
                  <a:srgbClr val="C00000"/>
                </a:solidFill>
              </a:rPr>
              <a:t>Procedimiento para la implementación del SCI</a:t>
            </a:r>
          </a:p>
        </p:txBody>
      </p:sp>
    </p:spTree>
    <p:extLst>
      <p:ext uri="{BB962C8B-B14F-4D97-AF65-F5344CB8AC3E}">
        <p14:creationId xmlns:p14="http://schemas.microsoft.com/office/powerpoint/2010/main" val="18768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34F2E45-7017-444F-96E1-3183CB3EA0EA}"/>
              </a:ext>
            </a:extLst>
          </p:cNvPr>
          <p:cNvSpPr txBox="1"/>
          <p:nvPr/>
        </p:nvSpPr>
        <p:spPr>
          <a:xfrm>
            <a:off x="664494" y="1094363"/>
            <a:ext cx="737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ea typeface="Myriad Pro" charset="0"/>
                <a:cs typeface="Myriad Pro" charset="0"/>
              </a:rPr>
              <a:t>Eje Cultura Organizacional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ea typeface="Myriad Pro" charset="0"/>
              <a:cs typeface="Myriad Pro" charset="0"/>
            </a:endParaRPr>
          </a:p>
        </p:txBody>
      </p:sp>
      <p:sp>
        <p:nvSpPr>
          <p:cNvPr id="10" name="Rectángulo: esquinas redondeadas 7">
            <a:extLst>
              <a:ext uri="{FF2B5EF4-FFF2-40B4-BE49-F238E27FC236}">
                <a16:creationId xmlns:a16="http://schemas.microsoft.com/office/drawing/2014/main" id="{0418C38C-5F20-4741-BE94-62002F287D0B}"/>
              </a:ext>
            </a:extLst>
          </p:cNvPr>
          <p:cNvSpPr/>
          <p:nvPr/>
        </p:nvSpPr>
        <p:spPr>
          <a:xfrm>
            <a:off x="1065686" y="1954077"/>
            <a:ext cx="10080000" cy="491895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</a:rPr>
              <a:t>EJE CULTURA ORGANIZACIONAL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3C254C-32EF-4260-8F60-E0D7282FAE87}"/>
              </a:ext>
            </a:extLst>
          </p:cNvPr>
          <p:cNvSpPr txBox="1"/>
          <p:nvPr/>
        </p:nvSpPr>
        <p:spPr>
          <a:xfrm>
            <a:off x="7862855" y="2752357"/>
            <a:ext cx="104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Roboto Light"/>
              </a:rPr>
              <a:t>Paso 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8813F8-37C4-4F4A-81F0-D406DF19A019}"/>
              </a:ext>
            </a:extLst>
          </p:cNvPr>
          <p:cNvSpPr txBox="1"/>
          <p:nvPr/>
        </p:nvSpPr>
        <p:spPr>
          <a:xfrm>
            <a:off x="3651581" y="2773570"/>
            <a:ext cx="104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Roboto Light"/>
              </a:rPr>
              <a:t>Paso 1</a:t>
            </a:r>
          </a:p>
        </p:txBody>
      </p:sp>
      <p:sp>
        <p:nvSpPr>
          <p:cNvPr id="13" name="Forma libre: forma 13">
            <a:extLst>
              <a:ext uri="{FF2B5EF4-FFF2-40B4-BE49-F238E27FC236}">
                <a16:creationId xmlns:a16="http://schemas.microsoft.com/office/drawing/2014/main" id="{C193BB13-2FDE-4F71-955A-B370FD098CCE}"/>
              </a:ext>
            </a:extLst>
          </p:cNvPr>
          <p:cNvSpPr/>
          <p:nvPr/>
        </p:nvSpPr>
        <p:spPr>
          <a:xfrm>
            <a:off x="6012756" y="4292358"/>
            <a:ext cx="597019" cy="719250"/>
          </a:xfrm>
          <a:custGeom>
            <a:avLst/>
            <a:gdLst>
              <a:gd name="connsiteX0" fmla="*/ 0 w 928444"/>
              <a:gd name="connsiteY0" fmla="*/ 143850 h 719250"/>
              <a:gd name="connsiteX1" fmla="*/ 568819 w 928444"/>
              <a:gd name="connsiteY1" fmla="*/ 143850 h 719250"/>
              <a:gd name="connsiteX2" fmla="*/ 568819 w 928444"/>
              <a:gd name="connsiteY2" fmla="*/ 0 h 719250"/>
              <a:gd name="connsiteX3" fmla="*/ 928444 w 928444"/>
              <a:gd name="connsiteY3" fmla="*/ 359625 h 719250"/>
              <a:gd name="connsiteX4" fmla="*/ 568819 w 928444"/>
              <a:gd name="connsiteY4" fmla="*/ 719250 h 719250"/>
              <a:gd name="connsiteX5" fmla="*/ 568819 w 928444"/>
              <a:gd name="connsiteY5" fmla="*/ 575400 h 719250"/>
              <a:gd name="connsiteX6" fmla="*/ 0 w 928444"/>
              <a:gd name="connsiteY6" fmla="*/ 575400 h 719250"/>
              <a:gd name="connsiteX7" fmla="*/ 0 w 928444"/>
              <a:gd name="connsiteY7" fmla="*/ 143850 h 7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444" h="719250">
                <a:moveTo>
                  <a:pt x="0" y="143850"/>
                </a:moveTo>
                <a:lnTo>
                  <a:pt x="568819" y="143850"/>
                </a:lnTo>
                <a:lnTo>
                  <a:pt x="568819" y="0"/>
                </a:lnTo>
                <a:lnTo>
                  <a:pt x="928444" y="359625"/>
                </a:lnTo>
                <a:lnTo>
                  <a:pt x="568819" y="719250"/>
                </a:lnTo>
                <a:lnTo>
                  <a:pt x="568819" y="575400"/>
                </a:lnTo>
                <a:lnTo>
                  <a:pt x="0" y="575400"/>
                </a:lnTo>
                <a:lnTo>
                  <a:pt x="0" y="14385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3850" rIns="215775" bIns="14385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>
              <a:latin typeface="Roboto Light"/>
            </a:endParaRPr>
          </a:p>
        </p:txBody>
      </p:sp>
      <p:sp>
        <p:nvSpPr>
          <p:cNvPr id="14" name="Forma libre: forma 14">
            <a:extLst>
              <a:ext uri="{FF2B5EF4-FFF2-40B4-BE49-F238E27FC236}">
                <a16:creationId xmlns:a16="http://schemas.microsoft.com/office/drawing/2014/main" id="{2D018B9A-E4FE-4764-8368-7A71A921DBAB}"/>
              </a:ext>
            </a:extLst>
          </p:cNvPr>
          <p:cNvSpPr/>
          <p:nvPr/>
        </p:nvSpPr>
        <p:spPr>
          <a:xfrm>
            <a:off x="2718356" y="3246931"/>
            <a:ext cx="2736000" cy="1008000"/>
          </a:xfrm>
          <a:custGeom>
            <a:avLst/>
            <a:gdLst>
              <a:gd name="connsiteX0" fmla="*/ 0 w 3798093"/>
              <a:gd name="connsiteY0" fmla="*/ 0 h 1094400"/>
              <a:gd name="connsiteX1" fmla="*/ 3798093 w 3798093"/>
              <a:gd name="connsiteY1" fmla="*/ 0 h 1094400"/>
              <a:gd name="connsiteX2" fmla="*/ 3798093 w 3798093"/>
              <a:gd name="connsiteY2" fmla="*/ 1094400 h 1094400"/>
              <a:gd name="connsiteX3" fmla="*/ 0 w 3798093"/>
              <a:gd name="connsiteY3" fmla="*/ 1094400 h 1094400"/>
              <a:gd name="connsiteX4" fmla="*/ 0 w 3798093"/>
              <a:gd name="connsiteY4" fmla="*/ 0 h 10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1094400">
                <a:moveTo>
                  <a:pt x="0" y="0"/>
                </a:moveTo>
                <a:lnTo>
                  <a:pt x="3798093" y="0"/>
                </a:lnTo>
                <a:lnTo>
                  <a:pt x="3798093" y="1094400"/>
                </a:lnTo>
                <a:lnTo>
                  <a:pt x="0" y="109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Roboto Light"/>
              </a:rPr>
              <a:t>DIAGNÓSTICO DE LA CULTURA ORGANIZACIONAL</a:t>
            </a:r>
            <a:endParaRPr lang="es-PE" sz="1600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15" name="Forma libre: forma 15">
            <a:extLst>
              <a:ext uri="{FF2B5EF4-FFF2-40B4-BE49-F238E27FC236}">
                <a16:creationId xmlns:a16="http://schemas.microsoft.com/office/drawing/2014/main" id="{4866CBDD-7523-46EA-935E-008B747A94F0}"/>
              </a:ext>
            </a:extLst>
          </p:cNvPr>
          <p:cNvSpPr/>
          <p:nvPr/>
        </p:nvSpPr>
        <p:spPr>
          <a:xfrm>
            <a:off x="2718356" y="4186660"/>
            <a:ext cx="2736000" cy="2111599"/>
          </a:xfrm>
          <a:custGeom>
            <a:avLst/>
            <a:gdLst>
              <a:gd name="connsiteX0" fmla="*/ 0 w 3798093"/>
              <a:gd name="connsiteY0" fmla="*/ 0 h 2920680"/>
              <a:gd name="connsiteX1" fmla="*/ 3798093 w 3798093"/>
              <a:gd name="connsiteY1" fmla="*/ 0 h 2920680"/>
              <a:gd name="connsiteX2" fmla="*/ 3798093 w 3798093"/>
              <a:gd name="connsiteY2" fmla="*/ 2920680 h 2920680"/>
              <a:gd name="connsiteX3" fmla="*/ 0 w 3798093"/>
              <a:gd name="connsiteY3" fmla="*/ 2920680 h 2920680"/>
              <a:gd name="connsiteX4" fmla="*/ 0 w 3798093"/>
              <a:gd name="connsiteY4" fmla="*/ 0 h 29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2920680">
                <a:moveTo>
                  <a:pt x="0" y="0"/>
                </a:moveTo>
                <a:lnTo>
                  <a:pt x="3798093" y="0"/>
                </a:lnTo>
                <a:lnTo>
                  <a:pt x="3798093" y="2920680"/>
                </a:lnTo>
                <a:lnTo>
                  <a:pt x="0" y="2920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ctr" anchorCtr="0">
            <a:noAutofit/>
          </a:bodyPr>
          <a:lstStyle/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IDENTIFICAR LAS DEFICIENCIAS</a:t>
            </a:r>
          </a:p>
        </p:txBody>
      </p:sp>
      <p:sp>
        <p:nvSpPr>
          <p:cNvPr id="16" name="Forma libre: forma 16">
            <a:extLst>
              <a:ext uri="{FF2B5EF4-FFF2-40B4-BE49-F238E27FC236}">
                <a16:creationId xmlns:a16="http://schemas.microsoft.com/office/drawing/2014/main" id="{2D31EB31-AE29-4B58-B6D8-CB3C97FD4A11}"/>
              </a:ext>
            </a:extLst>
          </p:cNvPr>
          <p:cNvSpPr/>
          <p:nvPr/>
        </p:nvSpPr>
        <p:spPr>
          <a:xfrm>
            <a:off x="7016284" y="3214235"/>
            <a:ext cx="2736000" cy="1008000"/>
          </a:xfrm>
          <a:custGeom>
            <a:avLst/>
            <a:gdLst>
              <a:gd name="connsiteX0" fmla="*/ 0 w 3798093"/>
              <a:gd name="connsiteY0" fmla="*/ 0 h 1094400"/>
              <a:gd name="connsiteX1" fmla="*/ 3798093 w 3798093"/>
              <a:gd name="connsiteY1" fmla="*/ 0 h 1094400"/>
              <a:gd name="connsiteX2" fmla="*/ 3798093 w 3798093"/>
              <a:gd name="connsiteY2" fmla="*/ 1094400 h 1094400"/>
              <a:gd name="connsiteX3" fmla="*/ 0 w 3798093"/>
              <a:gd name="connsiteY3" fmla="*/ 1094400 h 1094400"/>
              <a:gd name="connsiteX4" fmla="*/ 0 w 3798093"/>
              <a:gd name="connsiteY4" fmla="*/ 0 h 10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1094400">
                <a:moveTo>
                  <a:pt x="0" y="0"/>
                </a:moveTo>
                <a:lnTo>
                  <a:pt x="3798093" y="0"/>
                </a:lnTo>
                <a:lnTo>
                  <a:pt x="3798093" y="1094400"/>
                </a:lnTo>
                <a:lnTo>
                  <a:pt x="0" y="109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Roboto Light"/>
              </a:rPr>
              <a:t>PLAN DE ACCIÓN ANUAL – MEDIDAS DE REMEDIACIÓN</a:t>
            </a:r>
            <a:endParaRPr lang="es-PE" sz="1600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17" name="Forma libre: forma 17">
            <a:extLst>
              <a:ext uri="{FF2B5EF4-FFF2-40B4-BE49-F238E27FC236}">
                <a16:creationId xmlns:a16="http://schemas.microsoft.com/office/drawing/2014/main" id="{9059F6B7-EA7F-43F6-819A-F01ADC920C6E}"/>
              </a:ext>
            </a:extLst>
          </p:cNvPr>
          <p:cNvSpPr/>
          <p:nvPr/>
        </p:nvSpPr>
        <p:spPr>
          <a:xfrm>
            <a:off x="7016284" y="4222677"/>
            <a:ext cx="2736000" cy="2111599"/>
          </a:xfrm>
          <a:custGeom>
            <a:avLst/>
            <a:gdLst>
              <a:gd name="connsiteX0" fmla="*/ 0 w 3798093"/>
              <a:gd name="connsiteY0" fmla="*/ 0 h 2920680"/>
              <a:gd name="connsiteX1" fmla="*/ 3798093 w 3798093"/>
              <a:gd name="connsiteY1" fmla="*/ 0 h 2920680"/>
              <a:gd name="connsiteX2" fmla="*/ 3798093 w 3798093"/>
              <a:gd name="connsiteY2" fmla="*/ 2920680 h 2920680"/>
              <a:gd name="connsiteX3" fmla="*/ 0 w 3798093"/>
              <a:gd name="connsiteY3" fmla="*/ 2920680 h 2920680"/>
              <a:gd name="connsiteX4" fmla="*/ 0 w 3798093"/>
              <a:gd name="connsiteY4" fmla="*/ 0 h 29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2920680">
                <a:moveTo>
                  <a:pt x="0" y="0"/>
                </a:moveTo>
                <a:lnTo>
                  <a:pt x="3798093" y="0"/>
                </a:lnTo>
                <a:lnTo>
                  <a:pt x="3798093" y="2920680"/>
                </a:lnTo>
                <a:lnTo>
                  <a:pt x="0" y="2920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180975" indent="-180975" algn="just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ESTABLECER LAS MEDIDAS DE REMEDIACIÓN</a:t>
            </a:r>
          </a:p>
          <a:p>
            <a:pPr algn="just">
              <a:spcAft>
                <a:spcPts val="400"/>
              </a:spcAft>
              <a:tabLst>
                <a:tab pos="361950" algn="l"/>
              </a:tabLst>
            </a:pPr>
            <a:endParaRPr lang="es-ES" sz="500" dirty="0">
              <a:solidFill>
                <a:schemeClr val="tx1"/>
              </a:solidFill>
              <a:latin typeface="Roboto Light"/>
            </a:endParaRPr>
          </a:p>
          <a:p>
            <a:pPr marL="180975" indent="-180975" algn="just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ELABORAR EL PLAN DE ACCIÓN ANUAL – SECCIÓN MEDIDAS DE REMEDIACIÓN</a:t>
            </a:r>
          </a:p>
          <a:p>
            <a:pPr algn="just">
              <a:spcAft>
                <a:spcPts val="400"/>
              </a:spcAft>
              <a:tabLst>
                <a:tab pos="361950" algn="l"/>
              </a:tabLst>
            </a:pPr>
            <a:endParaRPr lang="es-ES" sz="500" dirty="0">
              <a:solidFill>
                <a:schemeClr val="tx1"/>
              </a:solidFill>
              <a:latin typeface="Roboto Light"/>
            </a:endParaRPr>
          </a:p>
          <a:p>
            <a:pPr marL="180975" indent="-180975" algn="just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APROBAR EL PLAN DE ACCIÓN ANUAL – SECCIÓN MEDIDAS DE REMEDIACIÓN</a:t>
            </a:r>
          </a:p>
        </p:txBody>
      </p:sp>
    </p:spTree>
    <p:extLst>
      <p:ext uri="{BB962C8B-B14F-4D97-AF65-F5344CB8AC3E}">
        <p14:creationId xmlns:p14="http://schemas.microsoft.com/office/powerpoint/2010/main" val="20549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34F2E45-7017-444F-96E1-3183CB3EA0EA}"/>
              </a:ext>
            </a:extLst>
          </p:cNvPr>
          <p:cNvSpPr txBox="1"/>
          <p:nvPr/>
        </p:nvSpPr>
        <p:spPr>
          <a:xfrm>
            <a:off x="746473" y="1148078"/>
            <a:ext cx="737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ea typeface="Myriad Pro" charset="0"/>
                <a:cs typeface="Myriad Pro" charset="0"/>
              </a:rPr>
              <a:t>Eje Gestión de Riesgos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ea typeface="Myriad Pro" charset="0"/>
              <a:cs typeface="Myriad Pro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9842039-F90D-4941-8994-E2C4FEF65548}"/>
              </a:ext>
            </a:extLst>
          </p:cNvPr>
          <p:cNvSpPr txBox="1"/>
          <p:nvPr/>
        </p:nvSpPr>
        <p:spPr>
          <a:xfrm>
            <a:off x="5398088" y="2804083"/>
            <a:ext cx="113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Roboto Light"/>
              </a:rPr>
              <a:t>Paso 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FBA872-BEB8-4039-A02B-1E0D28C0779A}"/>
              </a:ext>
            </a:extLst>
          </p:cNvPr>
          <p:cNvSpPr txBox="1"/>
          <p:nvPr/>
        </p:nvSpPr>
        <p:spPr>
          <a:xfrm>
            <a:off x="1823174" y="2776021"/>
            <a:ext cx="113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Roboto Light"/>
              </a:rPr>
              <a:t>Paso 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DD6BE8B-B102-4877-8E03-6FD9D4D425E2}"/>
              </a:ext>
            </a:extLst>
          </p:cNvPr>
          <p:cNvSpPr txBox="1"/>
          <p:nvPr/>
        </p:nvSpPr>
        <p:spPr>
          <a:xfrm>
            <a:off x="9028826" y="2804083"/>
            <a:ext cx="113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Roboto Light"/>
              </a:rPr>
              <a:t>Paso 3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3ED3B91C-D400-4C21-9389-E67E0997D654}"/>
              </a:ext>
            </a:extLst>
          </p:cNvPr>
          <p:cNvSpPr/>
          <p:nvPr/>
        </p:nvSpPr>
        <p:spPr>
          <a:xfrm>
            <a:off x="3888385" y="4348842"/>
            <a:ext cx="597019" cy="719250"/>
          </a:xfrm>
          <a:custGeom>
            <a:avLst/>
            <a:gdLst>
              <a:gd name="connsiteX0" fmla="*/ 0 w 928444"/>
              <a:gd name="connsiteY0" fmla="*/ 143850 h 719250"/>
              <a:gd name="connsiteX1" fmla="*/ 568819 w 928444"/>
              <a:gd name="connsiteY1" fmla="*/ 143850 h 719250"/>
              <a:gd name="connsiteX2" fmla="*/ 568819 w 928444"/>
              <a:gd name="connsiteY2" fmla="*/ 0 h 719250"/>
              <a:gd name="connsiteX3" fmla="*/ 928444 w 928444"/>
              <a:gd name="connsiteY3" fmla="*/ 359625 h 719250"/>
              <a:gd name="connsiteX4" fmla="*/ 568819 w 928444"/>
              <a:gd name="connsiteY4" fmla="*/ 719250 h 719250"/>
              <a:gd name="connsiteX5" fmla="*/ 568819 w 928444"/>
              <a:gd name="connsiteY5" fmla="*/ 575400 h 719250"/>
              <a:gd name="connsiteX6" fmla="*/ 0 w 928444"/>
              <a:gd name="connsiteY6" fmla="*/ 575400 h 719250"/>
              <a:gd name="connsiteX7" fmla="*/ 0 w 928444"/>
              <a:gd name="connsiteY7" fmla="*/ 143850 h 7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444" h="719250">
                <a:moveTo>
                  <a:pt x="0" y="143850"/>
                </a:moveTo>
                <a:lnTo>
                  <a:pt x="568819" y="143850"/>
                </a:lnTo>
                <a:lnTo>
                  <a:pt x="568819" y="0"/>
                </a:lnTo>
                <a:lnTo>
                  <a:pt x="928444" y="359625"/>
                </a:lnTo>
                <a:lnTo>
                  <a:pt x="568819" y="719250"/>
                </a:lnTo>
                <a:lnTo>
                  <a:pt x="568819" y="575400"/>
                </a:lnTo>
                <a:lnTo>
                  <a:pt x="0" y="575400"/>
                </a:lnTo>
                <a:lnTo>
                  <a:pt x="0" y="143850"/>
                </a:lnTo>
                <a:close/>
              </a:path>
            </a:pathLst>
          </a:custGeom>
          <a:solidFill>
            <a:srgbClr val="1FA595"/>
          </a:solidFill>
          <a:ln w="19050">
            <a:solidFill>
              <a:srgbClr val="25C8B4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3850" rIns="215775" bIns="14385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>
              <a:latin typeface="Roboto Light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262AF9AE-370F-4C64-851A-C3D8678DBB4E}"/>
              </a:ext>
            </a:extLst>
          </p:cNvPr>
          <p:cNvSpPr/>
          <p:nvPr/>
        </p:nvSpPr>
        <p:spPr>
          <a:xfrm>
            <a:off x="1024016" y="3200453"/>
            <a:ext cx="2736000" cy="1008000"/>
          </a:xfrm>
          <a:custGeom>
            <a:avLst/>
            <a:gdLst>
              <a:gd name="connsiteX0" fmla="*/ 0 w 3798093"/>
              <a:gd name="connsiteY0" fmla="*/ 0 h 1094400"/>
              <a:gd name="connsiteX1" fmla="*/ 3798093 w 3798093"/>
              <a:gd name="connsiteY1" fmla="*/ 0 h 1094400"/>
              <a:gd name="connsiteX2" fmla="*/ 3798093 w 3798093"/>
              <a:gd name="connsiteY2" fmla="*/ 1094400 h 1094400"/>
              <a:gd name="connsiteX3" fmla="*/ 0 w 3798093"/>
              <a:gd name="connsiteY3" fmla="*/ 1094400 h 1094400"/>
              <a:gd name="connsiteX4" fmla="*/ 0 w 3798093"/>
              <a:gd name="connsiteY4" fmla="*/ 0 h 10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1094400">
                <a:moveTo>
                  <a:pt x="0" y="0"/>
                </a:moveTo>
                <a:lnTo>
                  <a:pt x="3798093" y="0"/>
                </a:lnTo>
                <a:lnTo>
                  <a:pt x="3798093" y="1094400"/>
                </a:lnTo>
                <a:lnTo>
                  <a:pt x="0" y="109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Roboto Light"/>
              </a:rPr>
              <a:t>PRIORIZACIÓN DE PRODUCTOS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329EABB8-3D1E-438F-82AB-9259437CED39}"/>
              </a:ext>
            </a:extLst>
          </p:cNvPr>
          <p:cNvSpPr/>
          <p:nvPr/>
        </p:nvSpPr>
        <p:spPr>
          <a:xfrm>
            <a:off x="1024016" y="4190027"/>
            <a:ext cx="2736000" cy="2111599"/>
          </a:xfrm>
          <a:custGeom>
            <a:avLst/>
            <a:gdLst>
              <a:gd name="connsiteX0" fmla="*/ 0 w 3798093"/>
              <a:gd name="connsiteY0" fmla="*/ 0 h 2920680"/>
              <a:gd name="connsiteX1" fmla="*/ 3798093 w 3798093"/>
              <a:gd name="connsiteY1" fmla="*/ 0 h 2920680"/>
              <a:gd name="connsiteX2" fmla="*/ 3798093 w 3798093"/>
              <a:gd name="connsiteY2" fmla="*/ 2920680 h 2920680"/>
              <a:gd name="connsiteX3" fmla="*/ 0 w 3798093"/>
              <a:gd name="connsiteY3" fmla="*/ 2920680 h 2920680"/>
              <a:gd name="connsiteX4" fmla="*/ 0 w 3798093"/>
              <a:gd name="connsiteY4" fmla="*/ 0 h 29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2920680">
                <a:moveTo>
                  <a:pt x="0" y="0"/>
                </a:moveTo>
                <a:lnTo>
                  <a:pt x="3798093" y="0"/>
                </a:lnTo>
                <a:lnTo>
                  <a:pt x="3798093" y="2920680"/>
                </a:lnTo>
                <a:lnTo>
                  <a:pt x="0" y="2920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ctr" anchorCtr="0">
            <a:noAutofit/>
          </a:bodyPr>
          <a:lstStyle/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IDENTIFICAR LOS PRODUCTOS</a:t>
            </a:r>
          </a:p>
          <a:p>
            <a:pPr>
              <a:spcAft>
                <a:spcPts val="400"/>
              </a:spcAft>
            </a:pPr>
            <a:endParaRPr lang="es-ES" sz="400" dirty="0">
              <a:solidFill>
                <a:schemeClr val="tx1"/>
              </a:solidFill>
              <a:latin typeface="Roboto Light"/>
            </a:endParaRPr>
          </a:p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PRIORIZAR DE PRODUCTOS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28A30338-6DF7-4566-A65A-8CD50308EDC1}"/>
              </a:ext>
            </a:extLst>
          </p:cNvPr>
          <p:cNvSpPr/>
          <p:nvPr/>
        </p:nvSpPr>
        <p:spPr>
          <a:xfrm>
            <a:off x="4598930" y="3260086"/>
            <a:ext cx="2736000" cy="1008000"/>
          </a:xfrm>
          <a:custGeom>
            <a:avLst/>
            <a:gdLst>
              <a:gd name="connsiteX0" fmla="*/ 0 w 3798093"/>
              <a:gd name="connsiteY0" fmla="*/ 0 h 1094400"/>
              <a:gd name="connsiteX1" fmla="*/ 3798093 w 3798093"/>
              <a:gd name="connsiteY1" fmla="*/ 0 h 1094400"/>
              <a:gd name="connsiteX2" fmla="*/ 3798093 w 3798093"/>
              <a:gd name="connsiteY2" fmla="*/ 1094400 h 1094400"/>
              <a:gd name="connsiteX3" fmla="*/ 0 w 3798093"/>
              <a:gd name="connsiteY3" fmla="*/ 1094400 h 1094400"/>
              <a:gd name="connsiteX4" fmla="*/ 0 w 3798093"/>
              <a:gd name="connsiteY4" fmla="*/ 0 h 10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1094400">
                <a:moveTo>
                  <a:pt x="0" y="0"/>
                </a:moveTo>
                <a:lnTo>
                  <a:pt x="3798093" y="0"/>
                </a:lnTo>
                <a:lnTo>
                  <a:pt x="3798093" y="1094400"/>
                </a:lnTo>
                <a:lnTo>
                  <a:pt x="0" y="109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Roboto Light"/>
              </a:rPr>
              <a:t>EVALUACIÓN DE RIESGOS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F1E03C67-F68B-4189-879B-587F108EA528}"/>
              </a:ext>
            </a:extLst>
          </p:cNvPr>
          <p:cNvSpPr/>
          <p:nvPr/>
        </p:nvSpPr>
        <p:spPr>
          <a:xfrm>
            <a:off x="4598930" y="4268528"/>
            <a:ext cx="2736000" cy="2111599"/>
          </a:xfrm>
          <a:custGeom>
            <a:avLst/>
            <a:gdLst>
              <a:gd name="connsiteX0" fmla="*/ 0 w 3798093"/>
              <a:gd name="connsiteY0" fmla="*/ 0 h 2920680"/>
              <a:gd name="connsiteX1" fmla="*/ 3798093 w 3798093"/>
              <a:gd name="connsiteY1" fmla="*/ 0 h 2920680"/>
              <a:gd name="connsiteX2" fmla="*/ 3798093 w 3798093"/>
              <a:gd name="connsiteY2" fmla="*/ 2920680 h 2920680"/>
              <a:gd name="connsiteX3" fmla="*/ 0 w 3798093"/>
              <a:gd name="connsiteY3" fmla="*/ 2920680 h 2920680"/>
              <a:gd name="connsiteX4" fmla="*/ 0 w 3798093"/>
              <a:gd name="connsiteY4" fmla="*/ 0 h 29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2920680">
                <a:moveTo>
                  <a:pt x="0" y="0"/>
                </a:moveTo>
                <a:lnTo>
                  <a:pt x="3798093" y="0"/>
                </a:lnTo>
                <a:lnTo>
                  <a:pt x="3798093" y="2920680"/>
                </a:lnTo>
                <a:lnTo>
                  <a:pt x="0" y="2920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IDENTIFICAR LOS RIESGOS</a:t>
            </a:r>
          </a:p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es-ES" sz="400" dirty="0">
              <a:solidFill>
                <a:schemeClr val="tx1"/>
              </a:solidFill>
              <a:latin typeface="Roboto Light"/>
            </a:endParaRPr>
          </a:p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VALORAR LOS RIESGOS</a:t>
            </a:r>
          </a:p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es-ES" sz="500" dirty="0">
              <a:solidFill>
                <a:schemeClr val="tx1"/>
              </a:solidFill>
              <a:latin typeface="Roboto Light"/>
            </a:endParaRPr>
          </a:p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DETERMINAR DE LA TOLERANCIA AL RIESGO 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96F91489-309D-4896-B93E-EB2E7786338E}"/>
              </a:ext>
            </a:extLst>
          </p:cNvPr>
          <p:cNvSpPr/>
          <p:nvPr/>
        </p:nvSpPr>
        <p:spPr>
          <a:xfrm>
            <a:off x="7518355" y="4354363"/>
            <a:ext cx="597019" cy="719250"/>
          </a:xfrm>
          <a:custGeom>
            <a:avLst/>
            <a:gdLst>
              <a:gd name="connsiteX0" fmla="*/ 0 w 928444"/>
              <a:gd name="connsiteY0" fmla="*/ 143850 h 719250"/>
              <a:gd name="connsiteX1" fmla="*/ 568819 w 928444"/>
              <a:gd name="connsiteY1" fmla="*/ 143850 h 719250"/>
              <a:gd name="connsiteX2" fmla="*/ 568819 w 928444"/>
              <a:gd name="connsiteY2" fmla="*/ 0 h 719250"/>
              <a:gd name="connsiteX3" fmla="*/ 928444 w 928444"/>
              <a:gd name="connsiteY3" fmla="*/ 359625 h 719250"/>
              <a:gd name="connsiteX4" fmla="*/ 568819 w 928444"/>
              <a:gd name="connsiteY4" fmla="*/ 719250 h 719250"/>
              <a:gd name="connsiteX5" fmla="*/ 568819 w 928444"/>
              <a:gd name="connsiteY5" fmla="*/ 575400 h 719250"/>
              <a:gd name="connsiteX6" fmla="*/ 0 w 928444"/>
              <a:gd name="connsiteY6" fmla="*/ 575400 h 719250"/>
              <a:gd name="connsiteX7" fmla="*/ 0 w 928444"/>
              <a:gd name="connsiteY7" fmla="*/ 143850 h 7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444" h="719250">
                <a:moveTo>
                  <a:pt x="0" y="143850"/>
                </a:moveTo>
                <a:lnTo>
                  <a:pt x="568819" y="143850"/>
                </a:lnTo>
                <a:lnTo>
                  <a:pt x="568819" y="0"/>
                </a:lnTo>
                <a:lnTo>
                  <a:pt x="928444" y="359625"/>
                </a:lnTo>
                <a:lnTo>
                  <a:pt x="568819" y="719250"/>
                </a:lnTo>
                <a:lnTo>
                  <a:pt x="568819" y="575400"/>
                </a:lnTo>
                <a:lnTo>
                  <a:pt x="0" y="575400"/>
                </a:lnTo>
                <a:lnTo>
                  <a:pt x="0" y="143850"/>
                </a:lnTo>
                <a:close/>
              </a:path>
            </a:pathLst>
          </a:custGeom>
          <a:solidFill>
            <a:srgbClr val="1FA595"/>
          </a:solidFill>
          <a:ln w="19050">
            <a:solidFill>
              <a:srgbClr val="25C8B4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3850" rIns="215775" bIns="14385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>
              <a:latin typeface="Roboto Light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F1777088-7B42-400D-A96C-82713ECEC872}"/>
              </a:ext>
            </a:extLst>
          </p:cNvPr>
          <p:cNvSpPr/>
          <p:nvPr/>
        </p:nvSpPr>
        <p:spPr>
          <a:xfrm>
            <a:off x="8229668" y="3260086"/>
            <a:ext cx="2736000" cy="1008000"/>
          </a:xfrm>
          <a:custGeom>
            <a:avLst/>
            <a:gdLst>
              <a:gd name="connsiteX0" fmla="*/ 0 w 3798093"/>
              <a:gd name="connsiteY0" fmla="*/ 0 h 1094400"/>
              <a:gd name="connsiteX1" fmla="*/ 3798093 w 3798093"/>
              <a:gd name="connsiteY1" fmla="*/ 0 h 1094400"/>
              <a:gd name="connsiteX2" fmla="*/ 3798093 w 3798093"/>
              <a:gd name="connsiteY2" fmla="*/ 1094400 h 1094400"/>
              <a:gd name="connsiteX3" fmla="*/ 0 w 3798093"/>
              <a:gd name="connsiteY3" fmla="*/ 1094400 h 1094400"/>
              <a:gd name="connsiteX4" fmla="*/ 0 w 3798093"/>
              <a:gd name="connsiteY4" fmla="*/ 0 h 10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1094400">
                <a:moveTo>
                  <a:pt x="0" y="0"/>
                </a:moveTo>
                <a:lnTo>
                  <a:pt x="3798093" y="0"/>
                </a:lnTo>
                <a:lnTo>
                  <a:pt x="3798093" y="1094400"/>
                </a:lnTo>
                <a:lnTo>
                  <a:pt x="0" y="109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Roboto Light"/>
              </a:rPr>
              <a:t>PLAN DE ACCIÓN ANUAL – MEDIDAS DE CONTROL</a:t>
            </a:r>
            <a:endParaRPr lang="es-PE" sz="1600" b="1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F89D157E-BB55-465F-92A1-F18F0A340712}"/>
              </a:ext>
            </a:extLst>
          </p:cNvPr>
          <p:cNvSpPr/>
          <p:nvPr/>
        </p:nvSpPr>
        <p:spPr>
          <a:xfrm>
            <a:off x="8229668" y="4268528"/>
            <a:ext cx="2736000" cy="2111599"/>
          </a:xfrm>
          <a:custGeom>
            <a:avLst/>
            <a:gdLst>
              <a:gd name="connsiteX0" fmla="*/ 0 w 3798093"/>
              <a:gd name="connsiteY0" fmla="*/ 0 h 2920680"/>
              <a:gd name="connsiteX1" fmla="*/ 3798093 w 3798093"/>
              <a:gd name="connsiteY1" fmla="*/ 0 h 2920680"/>
              <a:gd name="connsiteX2" fmla="*/ 3798093 w 3798093"/>
              <a:gd name="connsiteY2" fmla="*/ 2920680 h 2920680"/>
              <a:gd name="connsiteX3" fmla="*/ 0 w 3798093"/>
              <a:gd name="connsiteY3" fmla="*/ 2920680 h 2920680"/>
              <a:gd name="connsiteX4" fmla="*/ 0 w 3798093"/>
              <a:gd name="connsiteY4" fmla="*/ 0 h 29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2920680">
                <a:moveTo>
                  <a:pt x="0" y="0"/>
                </a:moveTo>
                <a:lnTo>
                  <a:pt x="3798093" y="0"/>
                </a:lnTo>
                <a:lnTo>
                  <a:pt x="3798093" y="2920680"/>
                </a:lnTo>
                <a:lnTo>
                  <a:pt x="0" y="2920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ESTABLECER LAS MEDIDAS DE CONTROL</a:t>
            </a:r>
          </a:p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es-ES" sz="400" dirty="0">
              <a:solidFill>
                <a:schemeClr val="tx1"/>
              </a:solidFill>
              <a:latin typeface="Roboto Light"/>
            </a:endParaRPr>
          </a:p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ELABORAR EL PLAN DE ACCIÓN ANUAL – SECCIÓN MEDIDAS DE CONTROL</a:t>
            </a:r>
          </a:p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es-ES" sz="400" dirty="0">
              <a:solidFill>
                <a:schemeClr val="tx1"/>
              </a:solidFill>
              <a:latin typeface="Roboto Light"/>
            </a:endParaRPr>
          </a:p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APROBAR EL PLAN DE ACCIÓN ANUAL – SECCIÓN MEDIDAS DE CONTROL</a:t>
            </a:r>
          </a:p>
        </p:txBody>
      </p:sp>
      <p:sp>
        <p:nvSpPr>
          <p:cNvPr id="21" name="Rectángulo: esquinas redondeadas 1">
            <a:hlinkClick r:id="" action="ppaction://noaction"/>
            <a:extLst>
              <a:ext uri="{FF2B5EF4-FFF2-40B4-BE49-F238E27FC236}">
                <a16:creationId xmlns:a16="http://schemas.microsoft.com/office/drawing/2014/main" id="{95BD3EF4-1779-4EB4-8D92-E4F1BC6CA2C9}"/>
              </a:ext>
            </a:extLst>
          </p:cNvPr>
          <p:cNvSpPr/>
          <p:nvPr/>
        </p:nvSpPr>
        <p:spPr>
          <a:xfrm>
            <a:off x="1024016" y="1999927"/>
            <a:ext cx="10000957" cy="581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" name="Rectángulo: esquinas redondeadas 6">
            <a:extLst>
              <a:ext uri="{FF2B5EF4-FFF2-40B4-BE49-F238E27FC236}">
                <a16:creationId xmlns:a16="http://schemas.microsoft.com/office/drawing/2014/main" id="{9EA81465-FB19-4624-A2A7-9BBC6960BFB4}"/>
              </a:ext>
            </a:extLst>
          </p:cNvPr>
          <p:cNvSpPr/>
          <p:nvPr/>
        </p:nvSpPr>
        <p:spPr>
          <a:xfrm>
            <a:off x="926930" y="1840955"/>
            <a:ext cx="10080000" cy="60293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</a:rPr>
              <a:t>EJE GESTIÓN DE RIESGOS</a:t>
            </a:r>
          </a:p>
        </p:txBody>
      </p:sp>
    </p:spTree>
    <p:extLst>
      <p:ext uri="{BB962C8B-B14F-4D97-AF65-F5344CB8AC3E}">
        <p14:creationId xmlns:p14="http://schemas.microsoft.com/office/powerpoint/2010/main" val="5161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34F2E45-7017-444F-96E1-3183CB3EA0EA}"/>
              </a:ext>
            </a:extLst>
          </p:cNvPr>
          <p:cNvSpPr txBox="1"/>
          <p:nvPr/>
        </p:nvSpPr>
        <p:spPr>
          <a:xfrm>
            <a:off x="837913" y="1094363"/>
            <a:ext cx="737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ea typeface="Myriad Pro" charset="0"/>
                <a:cs typeface="Myriad Pro" charset="0"/>
              </a:rPr>
              <a:t>Eje Supervisión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ea typeface="Myriad Pro" charset="0"/>
              <a:cs typeface="Myriad Pro" charset="0"/>
            </a:endParaRPr>
          </a:p>
        </p:txBody>
      </p:sp>
      <p:sp>
        <p:nvSpPr>
          <p:cNvPr id="20" name="Rectángulo: esquinas redondeadas 7">
            <a:extLst>
              <a:ext uri="{FF2B5EF4-FFF2-40B4-BE49-F238E27FC236}">
                <a16:creationId xmlns:a16="http://schemas.microsoft.com/office/drawing/2014/main" id="{4760F266-6DD9-4EAB-A0BF-AAEA33E03901}"/>
              </a:ext>
            </a:extLst>
          </p:cNvPr>
          <p:cNvSpPr/>
          <p:nvPr/>
        </p:nvSpPr>
        <p:spPr>
          <a:xfrm>
            <a:off x="1145742" y="1924947"/>
            <a:ext cx="10080000" cy="6048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</a:rPr>
              <a:t>EJE SUPERVISIÓN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1C9367-AD17-4050-9386-17AF7AD3C02D}"/>
              </a:ext>
            </a:extLst>
          </p:cNvPr>
          <p:cNvSpPr txBox="1"/>
          <p:nvPr/>
        </p:nvSpPr>
        <p:spPr>
          <a:xfrm>
            <a:off x="7942911" y="2733860"/>
            <a:ext cx="104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Roboto Light"/>
              </a:rPr>
              <a:t>Paso 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259B55F-EC9B-4E62-9BB3-6EBA40116A4B}"/>
              </a:ext>
            </a:extLst>
          </p:cNvPr>
          <p:cNvSpPr txBox="1"/>
          <p:nvPr/>
        </p:nvSpPr>
        <p:spPr>
          <a:xfrm>
            <a:off x="3731637" y="2755073"/>
            <a:ext cx="104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Roboto Light"/>
              </a:rPr>
              <a:t>Paso 1</a:t>
            </a:r>
          </a:p>
        </p:txBody>
      </p:sp>
      <p:sp>
        <p:nvSpPr>
          <p:cNvPr id="23" name="Forma libre: forma 12">
            <a:extLst>
              <a:ext uri="{FF2B5EF4-FFF2-40B4-BE49-F238E27FC236}">
                <a16:creationId xmlns:a16="http://schemas.microsoft.com/office/drawing/2014/main" id="{7387FB80-626B-4545-A58E-F74056602058}"/>
              </a:ext>
            </a:extLst>
          </p:cNvPr>
          <p:cNvSpPr/>
          <p:nvPr/>
        </p:nvSpPr>
        <p:spPr>
          <a:xfrm>
            <a:off x="6092812" y="4273861"/>
            <a:ext cx="597019" cy="719250"/>
          </a:xfrm>
          <a:custGeom>
            <a:avLst/>
            <a:gdLst>
              <a:gd name="connsiteX0" fmla="*/ 0 w 928444"/>
              <a:gd name="connsiteY0" fmla="*/ 143850 h 719250"/>
              <a:gd name="connsiteX1" fmla="*/ 568819 w 928444"/>
              <a:gd name="connsiteY1" fmla="*/ 143850 h 719250"/>
              <a:gd name="connsiteX2" fmla="*/ 568819 w 928444"/>
              <a:gd name="connsiteY2" fmla="*/ 0 h 719250"/>
              <a:gd name="connsiteX3" fmla="*/ 928444 w 928444"/>
              <a:gd name="connsiteY3" fmla="*/ 359625 h 719250"/>
              <a:gd name="connsiteX4" fmla="*/ 568819 w 928444"/>
              <a:gd name="connsiteY4" fmla="*/ 719250 h 719250"/>
              <a:gd name="connsiteX5" fmla="*/ 568819 w 928444"/>
              <a:gd name="connsiteY5" fmla="*/ 575400 h 719250"/>
              <a:gd name="connsiteX6" fmla="*/ 0 w 928444"/>
              <a:gd name="connsiteY6" fmla="*/ 575400 h 719250"/>
              <a:gd name="connsiteX7" fmla="*/ 0 w 928444"/>
              <a:gd name="connsiteY7" fmla="*/ 143850 h 7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444" h="719250">
                <a:moveTo>
                  <a:pt x="0" y="143850"/>
                </a:moveTo>
                <a:lnTo>
                  <a:pt x="568819" y="143850"/>
                </a:lnTo>
                <a:lnTo>
                  <a:pt x="568819" y="0"/>
                </a:lnTo>
                <a:lnTo>
                  <a:pt x="928444" y="359625"/>
                </a:lnTo>
                <a:lnTo>
                  <a:pt x="568819" y="719250"/>
                </a:lnTo>
                <a:lnTo>
                  <a:pt x="568819" y="575400"/>
                </a:lnTo>
                <a:lnTo>
                  <a:pt x="0" y="575400"/>
                </a:lnTo>
                <a:lnTo>
                  <a:pt x="0" y="143850"/>
                </a:lnTo>
                <a:close/>
              </a:path>
            </a:pathLst>
          </a:custGeom>
          <a:solidFill>
            <a:srgbClr val="136773"/>
          </a:solidFill>
          <a:ln w="19050">
            <a:solidFill>
              <a:srgbClr val="136773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3850" rIns="215775" bIns="14385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24" name="Forma libre: forma 13">
            <a:extLst>
              <a:ext uri="{FF2B5EF4-FFF2-40B4-BE49-F238E27FC236}">
                <a16:creationId xmlns:a16="http://schemas.microsoft.com/office/drawing/2014/main" id="{CAD7B085-3DB8-4FA8-9D1A-2E2DA8CECD65}"/>
              </a:ext>
            </a:extLst>
          </p:cNvPr>
          <p:cNvSpPr/>
          <p:nvPr/>
        </p:nvSpPr>
        <p:spPr>
          <a:xfrm>
            <a:off x="2798412" y="3228434"/>
            <a:ext cx="2736000" cy="1008000"/>
          </a:xfrm>
          <a:custGeom>
            <a:avLst/>
            <a:gdLst>
              <a:gd name="connsiteX0" fmla="*/ 0 w 3798093"/>
              <a:gd name="connsiteY0" fmla="*/ 0 h 1094400"/>
              <a:gd name="connsiteX1" fmla="*/ 3798093 w 3798093"/>
              <a:gd name="connsiteY1" fmla="*/ 0 h 1094400"/>
              <a:gd name="connsiteX2" fmla="*/ 3798093 w 3798093"/>
              <a:gd name="connsiteY2" fmla="*/ 1094400 h 1094400"/>
              <a:gd name="connsiteX3" fmla="*/ 0 w 3798093"/>
              <a:gd name="connsiteY3" fmla="*/ 1094400 h 1094400"/>
              <a:gd name="connsiteX4" fmla="*/ 0 w 3798093"/>
              <a:gd name="connsiteY4" fmla="*/ 0 h 10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1094400">
                <a:moveTo>
                  <a:pt x="0" y="0"/>
                </a:moveTo>
                <a:lnTo>
                  <a:pt x="3798093" y="0"/>
                </a:lnTo>
                <a:lnTo>
                  <a:pt x="3798093" y="1094400"/>
                </a:lnTo>
                <a:lnTo>
                  <a:pt x="0" y="109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chemeClr val="bg1"/>
                </a:solidFill>
                <a:latin typeface="Roboto Light"/>
              </a:rPr>
              <a:t>SEGUIMIENTO DE LA EJECUCIÓN DEL PLAN DE ACCIÓN ANUAL</a:t>
            </a:r>
          </a:p>
        </p:txBody>
      </p:sp>
      <p:sp>
        <p:nvSpPr>
          <p:cNvPr id="25" name="Forma libre: forma 14">
            <a:extLst>
              <a:ext uri="{FF2B5EF4-FFF2-40B4-BE49-F238E27FC236}">
                <a16:creationId xmlns:a16="http://schemas.microsoft.com/office/drawing/2014/main" id="{683BCEEF-1204-4680-BB99-85A3E74321B4}"/>
              </a:ext>
            </a:extLst>
          </p:cNvPr>
          <p:cNvSpPr/>
          <p:nvPr/>
        </p:nvSpPr>
        <p:spPr>
          <a:xfrm>
            <a:off x="2798412" y="4219872"/>
            <a:ext cx="2736000" cy="2111599"/>
          </a:xfrm>
          <a:custGeom>
            <a:avLst/>
            <a:gdLst>
              <a:gd name="connsiteX0" fmla="*/ 0 w 3798093"/>
              <a:gd name="connsiteY0" fmla="*/ 0 h 2920680"/>
              <a:gd name="connsiteX1" fmla="*/ 3798093 w 3798093"/>
              <a:gd name="connsiteY1" fmla="*/ 0 h 2920680"/>
              <a:gd name="connsiteX2" fmla="*/ 3798093 w 3798093"/>
              <a:gd name="connsiteY2" fmla="*/ 2920680 h 2920680"/>
              <a:gd name="connsiteX3" fmla="*/ 0 w 3798093"/>
              <a:gd name="connsiteY3" fmla="*/ 2920680 h 2920680"/>
              <a:gd name="connsiteX4" fmla="*/ 0 w 3798093"/>
              <a:gd name="connsiteY4" fmla="*/ 0 h 29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2920680">
                <a:moveTo>
                  <a:pt x="0" y="0"/>
                </a:moveTo>
                <a:lnTo>
                  <a:pt x="3798093" y="0"/>
                </a:lnTo>
                <a:lnTo>
                  <a:pt x="3798093" y="2920680"/>
                </a:lnTo>
                <a:lnTo>
                  <a:pt x="0" y="2920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ctr" anchorCtr="0">
            <a:noAutofit/>
          </a:bodyPr>
          <a:lstStyle/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REPORTAR PERMANENTEMENTE EL ESTADO DE EJECUCIÓN DE LAS MEDIDAS</a:t>
            </a:r>
          </a:p>
          <a:p>
            <a:pPr>
              <a:spcAft>
                <a:spcPts val="400"/>
              </a:spcAft>
            </a:pPr>
            <a:endParaRPr lang="es-ES" sz="400" dirty="0">
              <a:solidFill>
                <a:schemeClr val="tx1"/>
              </a:solidFill>
              <a:latin typeface="Roboto Light"/>
            </a:endParaRPr>
          </a:p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ELABORAR EL INFORME DE SEGUIMIENTO</a:t>
            </a:r>
          </a:p>
        </p:txBody>
      </p:sp>
      <p:sp>
        <p:nvSpPr>
          <p:cNvPr id="26" name="Forma libre: forma 15">
            <a:extLst>
              <a:ext uri="{FF2B5EF4-FFF2-40B4-BE49-F238E27FC236}">
                <a16:creationId xmlns:a16="http://schemas.microsoft.com/office/drawing/2014/main" id="{C44621AE-9253-4E21-B3FD-3B5F4E5217BF}"/>
              </a:ext>
            </a:extLst>
          </p:cNvPr>
          <p:cNvSpPr/>
          <p:nvPr/>
        </p:nvSpPr>
        <p:spPr>
          <a:xfrm>
            <a:off x="7096339" y="3229640"/>
            <a:ext cx="2885981" cy="1008000"/>
          </a:xfrm>
          <a:custGeom>
            <a:avLst/>
            <a:gdLst>
              <a:gd name="connsiteX0" fmla="*/ 0 w 3798093"/>
              <a:gd name="connsiteY0" fmla="*/ 0 h 1094400"/>
              <a:gd name="connsiteX1" fmla="*/ 3798093 w 3798093"/>
              <a:gd name="connsiteY1" fmla="*/ 0 h 1094400"/>
              <a:gd name="connsiteX2" fmla="*/ 3798093 w 3798093"/>
              <a:gd name="connsiteY2" fmla="*/ 1094400 h 1094400"/>
              <a:gd name="connsiteX3" fmla="*/ 0 w 3798093"/>
              <a:gd name="connsiteY3" fmla="*/ 1094400 h 1094400"/>
              <a:gd name="connsiteX4" fmla="*/ 0 w 3798093"/>
              <a:gd name="connsiteY4" fmla="*/ 0 h 10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1094400">
                <a:moveTo>
                  <a:pt x="0" y="0"/>
                </a:moveTo>
                <a:lnTo>
                  <a:pt x="3798093" y="0"/>
                </a:lnTo>
                <a:lnTo>
                  <a:pt x="3798093" y="1094400"/>
                </a:lnTo>
                <a:lnTo>
                  <a:pt x="0" y="109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chemeClr val="bg1"/>
                </a:solidFill>
                <a:latin typeface="Roboto Light"/>
              </a:rPr>
              <a:t>EVALUACIÓN ANUAL DE LA IMPLEMENTACIÓN DEL SISTEMA DE CONTROL INTERNO</a:t>
            </a:r>
          </a:p>
        </p:txBody>
      </p:sp>
      <p:sp>
        <p:nvSpPr>
          <p:cNvPr id="27" name="Forma libre: forma 16">
            <a:extLst>
              <a:ext uri="{FF2B5EF4-FFF2-40B4-BE49-F238E27FC236}">
                <a16:creationId xmlns:a16="http://schemas.microsoft.com/office/drawing/2014/main" id="{CC6FA651-513B-472D-AE41-29336B5D9677}"/>
              </a:ext>
            </a:extLst>
          </p:cNvPr>
          <p:cNvSpPr/>
          <p:nvPr/>
        </p:nvSpPr>
        <p:spPr>
          <a:xfrm>
            <a:off x="7096339" y="4214813"/>
            <a:ext cx="2885981" cy="2111599"/>
          </a:xfrm>
          <a:custGeom>
            <a:avLst/>
            <a:gdLst>
              <a:gd name="connsiteX0" fmla="*/ 0 w 3798093"/>
              <a:gd name="connsiteY0" fmla="*/ 0 h 2920680"/>
              <a:gd name="connsiteX1" fmla="*/ 3798093 w 3798093"/>
              <a:gd name="connsiteY1" fmla="*/ 0 h 2920680"/>
              <a:gd name="connsiteX2" fmla="*/ 3798093 w 3798093"/>
              <a:gd name="connsiteY2" fmla="*/ 2920680 h 2920680"/>
              <a:gd name="connsiteX3" fmla="*/ 0 w 3798093"/>
              <a:gd name="connsiteY3" fmla="*/ 2920680 h 2920680"/>
              <a:gd name="connsiteX4" fmla="*/ 0 w 3798093"/>
              <a:gd name="connsiteY4" fmla="*/ 0 h 29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2920680">
                <a:moveTo>
                  <a:pt x="0" y="0"/>
                </a:moveTo>
                <a:lnTo>
                  <a:pt x="3798093" y="0"/>
                </a:lnTo>
                <a:lnTo>
                  <a:pt x="3798093" y="2920680"/>
                </a:lnTo>
                <a:lnTo>
                  <a:pt x="0" y="2920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RESPONDER CUESTIONARIO</a:t>
            </a:r>
          </a:p>
          <a:p>
            <a:pPr>
              <a:spcAft>
                <a:spcPts val="400"/>
              </a:spcAft>
              <a:tabLst>
                <a:tab pos="361950" algn="l"/>
              </a:tabLst>
            </a:pPr>
            <a:endParaRPr lang="es-ES" sz="400" dirty="0">
              <a:solidFill>
                <a:schemeClr val="tx1"/>
              </a:solidFill>
              <a:latin typeface="Roboto Light"/>
            </a:endParaRPr>
          </a:p>
          <a:p>
            <a: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s-ES" sz="1200" dirty="0">
                <a:solidFill>
                  <a:schemeClr val="tx1"/>
                </a:solidFill>
                <a:latin typeface="Roboto Light"/>
              </a:rPr>
              <a:t>MEDIR EL GRADO DE MADUREZ DEL SISTEMA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14625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479666" y="1971009"/>
            <a:ext cx="2053244" cy="599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7464829" y="2059889"/>
            <a:ext cx="2394066" cy="599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7287491" y="5030860"/>
            <a:ext cx="2834640" cy="1576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r="42472" b="58593"/>
          <a:stretch/>
        </p:blipFill>
        <p:spPr>
          <a:xfrm>
            <a:off x="1845628" y="1971906"/>
            <a:ext cx="8274513" cy="26775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873" y="3307656"/>
            <a:ext cx="1098492" cy="9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396539" y="1412058"/>
            <a:ext cx="2053244" cy="599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7464829" y="1446443"/>
            <a:ext cx="2394066" cy="599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7179425" y="4436589"/>
            <a:ext cx="2834640" cy="1576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616" y="1303970"/>
            <a:ext cx="1098492" cy="6096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4715" t="15728" r="19521" b="16872"/>
          <a:stretch/>
        </p:blipFill>
        <p:spPr>
          <a:xfrm>
            <a:off x="833013" y="1303970"/>
            <a:ext cx="10561017" cy="52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1323766"/>
            <a:ext cx="6053853" cy="859611"/>
          </a:xfrm>
          <a:prstGeom prst="rect">
            <a:avLst/>
          </a:prstGeom>
        </p:spPr>
      </p:pic>
      <p:sp>
        <p:nvSpPr>
          <p:cNvPr id="9" name="11 Rectángulo">
            <a:extLst>
              <a:ext uri="{FF2B5EF4-FFF2-40B4-BE49-F238E27FC236}">
                <a16:creationId xmlns:a16="http://schemas.microsoft.com/office/drawing/2014/main" id="{62CB03C6-8B4C-4BD7-A94E-1B8E3FF0BA66}"/>
              </a:ext>
            </a:extLst>
          </p:cNvPr>
          <p:cNvSpPr/>
          <p:nvPr/>
        </p:nvSpPr>
        <p:spPr>
          <a:xfrm>
            <a:off x="5829993" y="2345514"/>
            <a:ext cx="46735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2400" kern="0" dirty="0">
                <a:solidFill>
                  <a:prstClr val="black"/>
                </a:solidFill>
              </a:rPr>
              <a:t>Es el conjunto de acciones, actividades, planes, políticas, normas, registros, organización, procedimientos y métodos, incluyendo la actitud de las autoridades y del personal, organizado e instituido en cada entidad del Estado</a:t>
            </a:r>
            <a:endParaRPr lang="es-PE" sz="2400" kern="0" dirty="0">
              <a:solidFill>
                <a:prstClr val="black"/>
              </a:solidFill>
            </a:endParaRPr>
          </a:p>
        </p:txBody>
      </p:sp>
      <p:pic>
        <p:nvPicPr>
          <p:cNvPr id="10" name="Picture 4" descr="Resultado de imagen para control interno">
            <a:extLst>
              <a:ext uri="{FF2B5EF4-FFF2-40B4-BE49-F238E27FC236}">
                <a16:creationId xmlns:a16="http://schemas.microsoft.com/office/drawing/2014/main" id="{4A1E2FAA-27EF-4A2A-A3FE-89CE076E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70" y="2345514"/>
            <a:ext cx="4738865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396539" y="1412058"/>
            <a:ext cx="2053244" cy="599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7464829" y="1446443"/>
            <a:ext cx="2394066" cy="599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7179425" y="4436589"/>
            <a:ext cx="2834640" cy="1576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616" y="1303970"/>
            <a:ext cx="1098492" cy="6096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089" t="15789" r="19940" b="18782"/>
          <a:stretch/>
        </p:blipFill>
        <p:spPr>
          <a:xfrm>
            <a:off x="657008" y="1303970"/>
            <a:ext cx="10889369" cy="52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396539" y="1412058"/>
            <a:ext cx="2053244" cy="599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7464829" y="1446443"/>
            <a:ext cx="2394066" cy="599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7179425" y="4436589"/>
            <a:ext cx="2834640" cy="1576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616" y="1303970"/>
            <a:ext cx="1098492" cy="6096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6025" t="15630" r="19962" b="14439"/>
          <a:stretch/>
        </p:blipFill>
        <p:spPr>
          <a:xfrm>
            <a:off x="1326182" y="1386751"/>
            <a:ext cx="9962501" cy="52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0873" t="15225" r="21516" b="19876"/>
          <a:stretch/>
        </p:blipFill>
        <p:spPr>
          <a:xfrm>
            <a:off x="980903" y="1295400"/>
            <a:ext cx="9488194" cy="52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1287" t="12236" r="21634" b="19418"/>
          <a:stretch/>
        </p:blipFill>
        <p:spPr>
          <a:xfrm>
            <a:off x="1908069" y="1253107"/>
            <a:ext cx="7593380" cy="51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0720" t="13788" r="22128" b="19719"/>
          <a:stretch/>
        </p:blipFill>
        <p:spPr>
          <a:xfrm>
            <a:off x="1687484" y="1259797"/>
            <a:ext cx="8221287" cy="53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D8A78C-3589-47F8-8943-0DD40A832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388" r="40185"/>
          <a:stretch/>
        </p:blipFill>
        <p:spPr>
          <a:xfrm>
            <a:off x="1403336" y="1938865"/>
            <a:ext cx="9436598" cy="295486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183090" y="1805860"/>
            <a:ext cx="789709" cy="712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31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501" t="23397" r="19504" b="15286"/>
          <a:stretch/>
        </p:blipFill>
        <p:spPr>
          <a:xfrm>
            <a:off x="1452529" y="1645920"/>
            <a:ext cx="9329056" cy="4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709" t="22770" r="20518" b="11050"/>
          <a:stretch/>
        </p:blipFill>
        <p:spPr>
          <a:xfrm>
            <a:off x="1770761" y="1528431"/>
            <a:ext cx="8911732" cy="42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486" t="23154" r="20273" b="11053"/>
          <a:stretch/>
        </p:blipFill>
        <p:spPr>
          <a:xfrm>
            <a:off x="1315875" y="1720735"/>
            <a:ext cx="8969644" cy="429768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45628" y="2186247"/>
            <a:ext cx="27432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73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038" t="28192" r="23035" b="9765"/>
          <a:stretch/>
        </p:blipFill>
        <p:spPr>
          <a:xfrm>
            <a:off x="1130734" y="1528431"/>
            <a:ext cx="9860734" cy="465512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62793" y="1637607"/>
            <a:ext cx="415636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16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E28B03-2857-4F62-91FD-7FA6DA47DFCB}"/>
              </a:ext>
            </a:extLst>
          </p:cNvPr>
          <p:cNvSpPr txBox="1"/>
          <p:nvPr/>
        </p:nvSpPr>
        <p:spPr>
          <a:xfrm>
            <a:off x="2252751" y="1236043"/>
            <a:ext cx="813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ea typeface="Myriad Pro" charset="0"/>
                <a:cs typeface="Myriad Pro" charset="0"/>
              </a:rPr>
              <a:t>Componentes del Sistema de Control Interno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ea typeface="Myriad Pro" charset="0"/>
              <a:cs typeface="Myriad Pro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42E0C5E-D17A-4BA0-957E-894C7A5225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98" y="1874775"/>
            <a:ext cx="9495334" cy="4615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1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243" t="23096" r="20918" b="10031"/>
          <a:stretch/>
        </p:blipFill>
        <p:spPr>
          <a:xfrm>
            <a:off x="1388223" y="1453617"/>
            <a:ext cx="9234701" cy="45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0767" t="13596" r="21422" b="20548"/>
          <a:stretch/>
        </p:blipFill>
        <p:spPr>
          <a:xfrm>
            <a:off x="1656371" y="1323766"/>
            <a:ext cx="8036267" cy="48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EB45C1-14AB-41BE-AF45-5F504B5B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270" y="2072844"/>
            <a:ext cx="9784443" cy="440412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9075C8F-2B24-4711-9E43-B1224DB37B83}"/>
              </a:ext>
            </a:extLst>
          </p:cNvPr>
          <p:cNvSpPr txBox="1"/>
          <p:nvPr/>
        </p:nvSpPr>
        <p:spPr>
          <a:xfrm>
            <a:off x="1454906" y="1236043"/>
            <a:ext cx="819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34"/>
            <a:r>
              <a:rPr lang="es-ES_tradnl" sz="3200" b="1" dirty="0">
                <a:solidFill>
                  <a:srgbClr val="C00000"/>
                </a:solidFill>
              </a:rPr>
              <a:t>Procedimiento para la implementación del SCI</a:t>
            </a:r>
          </a:p>
        </p:txBody>
      </p:sp>
    </p:spTree>
    <p:extLst>
      <p:ext uri="{BB962C8B-B14F-4D97-AF65-F5344CB8AC3E}">
        <p14:creationId xmlns:p14="http://schemas.microsoft.com/office/powerpoint/2010/main" val="24176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973" t="29836" r="20571" b="10904"/>
          <a:stretch/>
        </p:blipFill>
        <p:spPr>
          <a:xfrm>
            <a:off x="948685" y="1323766"/>
            <a:ext cx="10549049" cy="459918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97000" y="2134364"/>
            <a:ext cx="355600" cy="296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87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574" t="15640" r="19451" b="15210"/>
          <a:stretch/>
        </p:blipFill>
        <p:spPr>
          <a:xfrm>
            <a:off x="822961" y="1182086"/>
            <a:ext cx="10781607" cy="5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7251" y="1671002"/>
            <a:ext cx="9144000" cy="2387600"/>
          </a:xfrm>
        </p:spPr>
        <p:txBody>
          <a:bodyPr/>
          <a:lstStyle/>
          <a:p>
            <a:r>
              <a:rPr lang="es-PE" b="1" dirty="0" smtClean="0">
                <a:latin typeface="Albertus Extra Bold" panose="020E0802040304020204" pitchFamily="34" charset="0"/>
              </a:rPr>
              <a:t>MUCHAS GRACIAS</a:t>
            </a:r>
            <a:endParaRPr lang="es-PE" b="1" dirty="0"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275FBFE-ED9B-4A33-9F37-BB647D2FC954}"/>
              </a:ext>
            </a:extLst>
          </p:cNvPr>
          <p:cNvSpPr txBox="1"/>
          <p:nvPr/>
        </p:nvSpPr>
        <p:spPr>
          <a:xfrm>
            <a:off x="2499362" y="1182086"/>
            <a:ext cx="737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ea typeface="Myriad Pro" charset="0"/>
                <a:cs typeface="Myriad Pro" charset="0"/>
              </a:rPr>
              <a:t>Directiva N° 006-2019-CG/INTEG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ea typeface="Myriad Pro" charset="0"/>
              <a:cs typeface="Myriad Pro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274" t="23662" r="19629" b="14210"/>
          <a:stretch/>
        </p:blipFill>
        <p:spPr>
          <a:xfrm>
            <a:off x="831272" y="1766861"/>
            <a:ext cx="10299469" cy="46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4F2E45-7017-444F-96E1-3183CB3EA0EA}"/>
              </a:ext>
            </a:extLst>
          </p:cNvPr>
          <p:cNvSpPr txBox="1"/>
          <p:nvPr/>
        </p:nvSpPr>
        <p:spPr>
          <a:xfrm>
            <a:off x="1163691" y="1394307"/>
            <a:ext cx="271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ea typeface="Myriad Pro" charset="0"/>
                <a:cs typeface="Myriad Pro" charset="0"/>
              </a:rPr>
              <a:t>Finalidad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ea typeface="Myriad Pro" charset="0"/>
              <a:cs typeface="Myriad Pro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FF5AB03-4DCE-4699-ACE3-57D19793440E}"/>
              </a:ext>
            </a:extLst>
          </p:cNvPr>
          <p:cNvSpPr/>
          <p:nvPr/>
        </p:nvSpPr>
        <p:spPr>
          <a:xfrm>
            <a:off x="4921159" y="2836654"/>
            <a:ext cx="6531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Lograr que las entidades del Estado implementen el Sistema de Control Interno como una herramienta de gestión permanente, que contribuye al cumplimiento de los objetivos institucionales y promueve una gestión eficaz, eficiente, ética y transparente.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9" name="Picture 6" descr="Imagen relacionada">
            <a:extLst>
              <a:ext uri="{FF2B5EF4-FFF2-40B4-BE49-F238E27FC236}">
                <a16:creationId xmlns:a16="http://schemas.microsoft.com/office/drawing/2014/main" id="{D88FFAB1-4513-4074-A8B4-B9B2F0B3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0" y="1617522"/>
            <a:ext cx="4553979" cy="455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4F2E45-7017-444F-96E1-3183CB3EA0EA}"/>
              </a:ext>
            </a:extLst>
          </p:cNvPr>
          <p:cNvSpPr txBox="1"/>
          <p:nvPr/>
        </p:nvSpPr>
        <p:spPr>
          <a:xfrm>
            <a:off x="945977" y="943656"/>
            <a:ext cx="277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ea typeface="Myriad Pro" charset="0"/>
                <a:cs typeface="Myriad Pro" charset="0"/>
              </a:rPr>
              <a:t>Objetivos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ea typeface="Myriad Pro" charset="0"/>
              <a:cs typeface="Myriad Pro" charset="0"/>
            </a:endParaRPr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1DD7C5B7-DF0A-49DA-B517-8C81F137BBDF}"/>
              </a:ext>
            </a:extLst>
          </p:cNvPr>
          <p:cNvSpPr/>
          <p:nvPr/>
        </p:nvSpPr>
        <p:spPr>
          <a:xfrm>
            <a:off x="2896869" y="3349851"/>
            <a:ext cx="1925929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a-DK" sz="2400" b="1" dirty="0">
                <a:solidFill>
                  <a:srgbClr val="4472C4"/>
                </a:solidFill>
              </a:rPr>
              <a:t>Regulación</a:t>
            </a:r>
            <a:endParaRPr lang="en-US" sz="2400" b="1" dirty="0">
              <a:solidFill>
                <a:srgbClr val="4472C4"/>
              </a:solidFill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408D123D-147B-4A78-BEAC-24A1DE5D0BD5}"/>
              </a:ext>
            </a:extLst>
          </p:cNvPr>
          <p:cNvSpPr/>
          <p:nvPr/>
        </p:nvSpPr>
        <p:spPr>
          <a:xfrm>
            <a:off x="7189312" y="3165184"/>
            <a:ext cx="2437861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a-DK" sz="2400" b="1" dirty="0">
                <a:solidFill>
                  <a:srgbClr val="ED7D31"/>
                </a:solidFill>
              </a:rPr>
              <a:t>Seguimiento y evaluación</a:t>
            </a:r>
            <a:endParaRPr lang="en-US" sz="2400" b="1" dirty="0">
              <a:solidFill>
                <a:srgbClr val="ED7D31"/>
              </a:solidFill>
            </a:endParaRPr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2CD60AB0-D3A3-4346-9CAD-37399B60974A}"/>
              </a:ext>
            </a:extLst>
          </p:cNvPr>
          <p:cNvSpPr/>
          <p:nvPr/>
        </p:nvSpPr>
        <p:spPr>
          <a:xfrm>
            <a:off x="2071067" y="4172154"/>
            <a:ext cx="37727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Regular el procedimiento para implementar el Sistema de Control Interno en las entidades del Estado, estableciendo plazos y funciones.</a:t>
            </a: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24C213F-98D7-48EC-B203-486CF301F4A7}"/>
              </a:ext>
            </a:extLst>
          </p:cNvPr>
          <p:cNvSpPr/>
          <p:nvPr/>
        </p:nvSpPr>
        <p:spPr>
          <a:xfrm>
            <a:off x="6598609" y="4172154"/>
            <a:ext cx="3772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Establecer disposiciones para el seguimiento y evaluación de la implementación del Sistema de Control Interno.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83B57388-4967-4F95-A80D-AA3C36350B5E}"/>
              </a:ext>
            </a:extLst>
          </p:cNvPr>
          <p:cNvSpPr txBox="1"/>
          <p:nvPr/>
        </p:nvSpPr>
        <p:spPr>
          <a:xfrm>
            <a:off x="7992104" y="2132798"/>
            <a:ext cx="832279" cy="7694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02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8B6E985A-9F24-4B9B-AD2D-EAE33B89951F}"/>
              </a:ext>
            </a:extLst>
          </p:cNvPr>
          <p:cNvSpPr txBox="1"/>
          <p:nvPr/>
        </p:nvSpPr>
        <p:spPr>
          <a:xfrm>
            <a:off x="3443695" y="2132799"/>
            <a:ext cx="832279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852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34F2E45-7017-444F-96E1-3183CB3EA0EA}"/>
              </a:ext>
            </a:extLst>
          </p:cNvPr>
          <p:cNvSpPr txBox="1"/>
          <p:nvPr/>
        </p:nvSpPr>
        <p:spPr>
          <a:xfrm>
            <a:off x="1311805" y="1232438"/>
            <a:ext cx="224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ea typeface="Myriad Pro" charset="0"/>
                <a:cs typeface="Myriad Pro" charset="0"/>
              </a:rPr>
              <a:t>Alcance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ea typeface="Myriad Pro" charset="0"/>
              <a:cs typeface="Myriad Pro" charset="0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D1B0EC25-5182-4810-9F49-D181E69FC9C8}"/>
              </a:ext>
            </a:extLst>
          </p:cNvPr>
          <p:cNvSpPr/>
          <p:nvPr/>
        </p:nvSpPr>
        <p:spPr>
          <a:xfrm>
            <a:off x="1240100" y="4003444"/>
            <a:ext cx="4625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Entidades del Estado sujetas a control por el Sistema Nacional de Control, señaladas en el artículo 3 de la Ley N° 27785, Ley Orgánica del Sistema Nacional de Control y de la Contraloría General de la República.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D203683-4210-494B-B7FB-070EE929CE9D}"/>
              </a:ext>
            </a:extLst>
          </p:cNvPr>
          <p:cNvGrpSpPr/>
          <p:nvPr/>
        </p:nvGrpSpPr>
        <p:grpSpPr>
          <a:xfrm>
            <a:off x="4065222" y="1534309"/>
            <a:ext cx="1800000" cy="1800000"/>
            <a:chOff x="4629150" y="700088"/>
            <a:chExt cx="847725" cy="847725"/>
          </a:xfrm>
        </p:grpSpPr>
        <p:sp>
          <p:nvSpPr>
            <p:cNvPr id="20" name="Oval 44">
              <a:extLst>
                <a:ext uri="{FF2B5EF4-FFF2-40B4-BE49-F238E27FC236}">
                  <a16:creationId xmlns:a16="http://schemas.microsoft.com/office/drawing/2014/main" id="{315ABC66-94BE-42ED-B6DC-9A5446C80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50" y="700088"/>
              <a:ext cx="847725" cy="847725"/>
            </a:xfrm>
            <a:prstGeom prst="ellipse">
              <a:avLst/>
            </a:prstGeom>
            <a:solidFill>
              <a:srgbClr val="27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C6D98FBF-FB7B-4F21-BF31-C9250DF06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1073150"/>
              <a:ext cx="546100" cy="328613"/>
            </a:xfrm>
            <a:custGeom>
              <a:avLst/>
              <a:gdLst>
                <a:gd name="T0" fmla="*/ 0 w 258"/>
                <a:gd name="T1" fmla="*/ 0 h 155"/>
                <a:gd name="T2" fmla="*/ 0 w 258"/>
                <a:gd name="T3" fmla="*/ 155 h 155"/>
                <a:gd name="T4" fmla="*/ 88 w 258"/>
                <a:gd name="T5" fmla="*/ 155 h 155"/>
                <a:gd name="T6" fmla="*/ 88 w 258"/>
                <a:gd name="T7" fmla="*/ 83 h 155"/>
                <a:gd name="T8" fmla="*/ 126 w 258"/>
                <a:gd name="T9" fmla="*/ 44 h 155"/>
                <a:gd name="T10" fmla="*/ 126 w 258"/>
                <a:gd name="T11" fmla="*/ 44 h 155"/>
                <a:gd name="T12" fmla="*/ 169 w 258"/>
                <a:gd name="T13" fmla="*/ 87 h 155"/>
                <a:gd name="T14" fmla="*/ 169 w 258"/>
                <a:gd name="T15" fmla="*/ 155 h 155"/>
                <a:gd name="T16" fmla="*/ 258 w 258"/>
                <a:gd name="T17" fmla="*/ 155 h 155"/>
                <a:gd name="T18" fmla="*/ 258 w 258"/>
                <a:gd name="T19" fmla="*/ 0 h 155"/>
                <a:gd name="T20" fmla="*/ 0 w 258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155">
                  <a:moveTo>
                    <a:pt x="0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61"/>
                    <a:pt x="105" y="44"/>
                    <a:pt x="126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50" y="44"/>
                    <a:pt x="169" y="63"/>
                    <a:pt x="169" y="87"/>
                  </a:cubicBezTo>
                  <a:cubicBezTo>
                    <a:pt x="169" y="155"/>
                    <a:pt x="169" y="155"/>
                    <a:pt x="169" y="155"/>
                  </a:cubicBezTo>
                  <a:cubicBezTo>
                    <a:pt x="258" y="155"/>
                    <a:pt x="258" y="155"/>
                    <a:pt x="258" y="155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Rectangle 46">
              <a:extLst>
                <a:ext uri="{FF2B5EF4-FFF2-40B4-BE49-F238E27FC236}">
                  <a16:creationId xmlns:a16="http://schemas.microsoft.com/office/drawing/2014/main" id="{04872722-50BD-4348-BFC6-213A3A308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3" y="1019175"/>
              <a:ext cx="595312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5B9E95A8-5D15-4DAA-8514-45DD1F212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725" y="777875"/>
              <a:ext cx="15875" cy="20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413C3BD5-A71A-4FA1-B4CC-36E8547B4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60413"/>
              <a:ext cx="157162" cy="163513"/>
            </a:xfrm>
            <a:custGeom>
              <a:avLst/>
              <a:gdLst>
                <a:gd name="T0" fmla="*/ 74 w 74"/>
                <a:gd name="T1" fmla="*/ 60 h 77"/>
                <a:gd name="T2" fmla="*/ 0 w 74"/>
                <a:gd name="T3" fmla="*/ 60 h 77"/>
                <a:gd name="T4" fmla="*/ 0 w 74"/>
                <a:gd name="T5" fmla="*/ 17 h 77"/>
                <a:gd name="T6" fmla="*/ 74 w 74"/>
                <a:gd name="T7" fmla="*/ 17 h 77"/>
                <a:gd name="T8" fmla="*/ 74 w 74"/>
                <a:gd name="T9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7">
                  <a:moveTo>
                    <a:pt x="74" y="60"/>
                  </a:moveTo>
                  <a:cubicBezTo>
                    <a:pt x="49" y="77"/>
                    <a:pt x="25" y="43"/>
                    <a:pt x="0" y="60"/>
                  </a:cubicBezTo>
                  <a:cubicBezTo>
                    <a:pt x="0" y="46"/>
                    <a:pt x="0" y="31"/>
                    <a:pt x="0" y="17"/>
                  </a:cubicBezTo>
                  <a:cubicBezTo>
                    <a:pt x="25" y="0"/>
                    <a:pt x="49" y="34"/>
                    <a:pt x="74" y="17"/>
                  </a:cubicBezTo>
                  <a:cubicBezTo>
                    <a:pt x="74" y="31"/>
                    <a:pt x="74" y="46"/>
                    <a:pt x="74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F74E4444-C799-4DCD-9DEC-ABCD62244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966788"/>
              <a:ext cx="595312" cy="55563"/>
            </a:xfrm>
            <a:custGeom>
              <a:avLst/>
              <a:gdLst>
                <a:gd name="T0" fmla="*/ 188 w 375"/>
                <a:gd name="T1" fmla="*/ 0 h 35"/>
                <a:gd name="T2" fmla="*/ 0 w 375"/>
                <a:gd name="T3" fmla="*/ 35 h 35"/>
                <a:gd name="T4" fmla="*/ 375 w 375"/>
                <a:gd name="T5" fmla="*/ 35 h 35"/>
                <a:gd name="T6" fmla="*/ 188 w 37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">
                  <a:moveTo>
                    <a:pt x="188" y="0"/>
                  </a:moveTo>
                  <a:lnTo>
                    <a:pt x="0" y="35"/>
                  </a:lnTo>
                  <a:lnTo>
                    <a:pt x="375" y="3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762090B-425B-4C53-A1EA-3D5D28405B53}"/>
              </a:ext>
            </a:extLst>
          </p:cNvPr>
          <p:cNvGrpSpPr/>
          <p:nvPr/>
        </p:nvGrpSpPr>
        <p:grpSpPr>
          <a:xfrm>
            <a:off x="9153473" y="1570021"/>
            <a:ext cx="1800000" cy="1800000"/>
            <a:chOff x="4629150" y="700088"/>
            <a:chExt cx="847725" cy="847725"/>
          </a:xfrm>
        </p:grpSpPr>
        <p:sp>
          <p:nvSpPr>
            <p:cNvPr id="27" name="Oval 44">
              <a:extLst>
                <a:ext uri="{FF2B5EF4-FFF2-40B4-BE49-F238E27FC236}">
                  <a16:creationId xmlns:a16="http://schemas.microsoft.com/office/drawing/2014/main" id="{2FB1E70D-1A0C-41A6-B568-27EBD4FA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50" y="700088"/>
              <a:ext cx="847725" cy="847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C21E2FDC-7A5B-46B7-8E45-88EAE5006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1073150"/>
              <a:ext cx="546100" cy="328613"/>
            </a:xfrm>
            <a:custGeom>
              <a:avLst/>
              <a:gdLst>
                <a:gd name="T0" fmla="*/ 0 w 258"/>
                <a:gd name="T1" fmla="*/ 0 h 155"/>
                <a:gd name="T2" fmla="*/ 0 w 258"/>
                <a:gd name="T3" fmla="*/ 155 h 155"/>
                <a:gd name="T4" fmla="*/ 88 w 258"/>
                <a:gd name="T5" fmla="*/ 155 h 155"/>
                <a:gd name="T6" fmla="*/ 88 w 258"/>
                <a:gd name="T7" fmla="*/ 83 h 155"/>
                <a:gd name="T8" fmla="*/ 126 w 258"/>
                <a:gd name="T9" fmla="*/ 44 h 155"/>
                <a:gd name="T10" fmla="*/ 126 w 258"/>
                <a:gd name="T11" fmla="*/ 44 h 155"/>
                <a:gd name="T12" fmla="*/ 169 w 258"/>
                <a:gd name="T13" fmla="*/ 87 h 155"/>
                <a:gd name="T14" fmla="*/ 169 w 258"/>
                <a:gd name="T15" fmla="*/ 155 h 155"/>
                <a:gd name="T16" fmla="*/ 258 w 258"/>
                <a:gd name="T17" fmla="*/ 155 h 155"/>
                <a:gd name="T18" fmla="*/ 258 w 258"/>
                <a:gd name="T19" fmla="*/ 0 h 155"/>
                <a:gd name="T20" fmla="*/ 0 w 258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155">
                  <a:moveTo>
                    <a:pt x="0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61"/>
                    <a:pt x="105" y="44"/>
                    <a:pt x="126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50" y="44"/>
                    <a:pt x="169" y="63"/>
                    <a:pt x="169" y="87"/>
                  </a:cubicBezTo>
                  <a:cubicBezTo>
                    <a:pt x="169" y="155"/>
                    <a:pt x="169" y="155"/>
                    <a:pt x="169" y="155"/>
                  </a:cubicBezTo>
                  <a:cubicBezTo>
                    <a:pt x="258" y="155"/>
                    <a:pt x="258" y="155"/>
                    <a:pt x="258" y="155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Rectangle 46">
              <a:extLst>
                <a:ext uri="{FF2B5EF4-FFF2-40B4-BE49-F238E27FC236}">
                  <a16:creationId xmlns:a16="http://schemas.microsoft.com/office/drawing/2014/main" id="{F88AA927-F648-40BA-90E1-56F2130FD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3" y="1019175"/>
              <a:ext cx="595312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Rectangle 47">
              <a:extLst>
                <a:ext uri="{FF2B5EF4-FFF2-40B4-BE49-F238E27FC236}">
                  <a16:creationId xmlns:a16="http://schemas.microsoft.com/office/drawing/2014/main" id="{3A862922-AEF8-4D80-971A-A281EDA85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725" y="777875"/>
              <a:ext cx="15875" cy="20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BC75B981-66FE-4FE0-A7C9-30F09FF53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60413"/>
              <a:ext cx="157162" cy="163513"/>
            </a:xfrm>
            <a:custGeom>
              <a:avLst/>
              <a:gdLst>
                <a:gd name="T0" fmla="*/ 74 w 74"/>
                <a:gd name="T1" fmla="*/ 60 h 77"/>
                <a:gd name="T2" fmla="*/ 0 w 74"/>
                <a:gd name="T3" fmla="*/ 60 h 77"/>
                <a:gd name="T4" fmla="*/ 0 w 74"/>
                <a:gd name="T5" fmla="*/ 17 h 77"/>
                <a:gd name="T6" fmla="*/ 74 w 74"/>
                <a:gd name="T7" fmla="*/ 17 h 77"/>
                <a:gd name="T8" fmla="*/ 74 w 74"/>
                <a:gd name="T9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7">
                  <a:moveTo>
                    <a:pt x="74" y="60"/>
                  </a:moveTo>
                  <a:cubicBezTo>
                    <a:pt x="49" y="77"/>
                    <a:pt x="25" y="43"/>
                    <a:pt x="0" y="60"/>
                  </a:cubicBezTo>
                  <a:cubicBezTo>
                    <a:pt x="0" y="46"/>
                    <a:pt x="0" y="31"/>
                    <a:pt x="0" y="17"/>
                  </a:cubicBezTo>
                  <a:cubicBezTo>
                    <a:pt x="25" y="0"/>
                    <a:pt x="49" y="34"/>
                    <a:pt x="74" y="17"/>
                  </a:cubicBezTo>
                  <a:cubicBezTo>
                    <a:pt x="74" y="31"/>
                    <a:pt x="74" y="46"/>
                    <a:pt x="74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2E7F2F5A-703B-4D63-BCBA-AFA480809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966788"/>
              <a:ext cx="595312" cy="55563"/>
            </a:xfrm>
            <a:custGeom>
              <a:avLst/>
              <a:gdLst>
                <a:gd name="T0" fmla="*/ 188 w 375"/>
                <a:gd name="T1" fmla="*/ 0 h 35"/>
                <a:gd name="T2" fmla="*/ 0 w 375"/>
                <a:gd name="T3" fmla="*/ 35 h 35"/>
                <a:gd name="T4" fmla="*/ 375 w 375"/>
                <a:gd name="T5" fmla="*/ 35 h 35"/>
                <a:gd name="T6" fmla="*/ 188 w 37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">
                  <a:moveTo>
                    <a:pt x="188" y="0"/>
                  </a:moveTo>
                  <a:lnTo>
                    <a:pt x="0" y="35"/>
                  </a:lnTo>
                  <a:lnTo>
                    <a:pt x="375" y="3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33" name="Rectangle 18">
            <a:extLst>
              <a:ext uri="{FF2B5EF4-FFF2-40B4-BE49-F238E27FC236}">
                <a16:creationId xmlns:a16="http://schemas.microsoft.com/office/drawing/2014/main" id="{02C66BAD-2FE2-4C63-BC6A-A830F0BA1EAB}"/>
              </a:ext>
            </a:extLst>
          </p:cNvPr>
          <p:cNvSpPr/>
          <p:nvPr/>
        </p:nvSpPr>
        <p:spPr>
          <a:xfrm>
            <a:off x="6593558" y="3640516"/>
            <a:ext cx="46251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El Fondo Nacional de Financiamiento de la Actividad Empresarial del Estado – FONAFE y las empresas del Estado que se encuentran bajo su supervisión.</a:t>
            </a:r>
          </a:p>
          <a:p>
            <a:pPr marL="182563" indent="-1825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La Superintendencia de Banca, Seguros y AFP – SBS y las entidades financieras que se encuentran bajo su supervisión.</a:t>
            </a: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63435A99-424A-454E-8143-46B63640FC23}"/>
              </a:ext>
            </a:extLst>
          </p:cNvPr>
          <p:cNvSpPr/>
          <p:nvPr/>
        </p:nvSpPr>
        <p:spPr>
          <a:xfrm>
            <a:off x="1257292" y="2211836"/>
            <a:ext cx="2240854" cy="120032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a-DK" sz="2400" b="1" dirty="0">
                <a:solidFill>
                  <a:srgbClr val="27AE61"/>
                </a:solidFill>
              </a:rPr>
              <a:t>Entidades de</a:t>
            </a:r>
          </a:p>
          <a:p>
            <a:r>
              <a:rPr lang="da-DK" sz="2400" b="1" dirty="0">
                <a:solidFill>
                  <a:srgbClr val="27AE61"/>
                </a:solidFill>
              </a:rPr>
              <a:t>obigatorio</a:t>
            </a:r>
          </a:p>
          <a:p>
            <a:r>
              <a:rPr lang="da-DK" sz="2400" b="1" dirty="0">
                <a:solidFill>
                  <a:srgbClr val="27AE61"/>
                </a:solidFill>
              </a:rPr>
              <a:t>cumplimiento</a:t>
            </a:r>
            <a:endParaRPr lang="en-US" sz="2400" b="1" dirty="0">
              <a:solidFill>
                <a:srgbClr val="27AE61"/>
              </a:solidFill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4E3FE8A2-0DF8-4484-BAC9-85E353ACCFB6}"/>
              </a:ext>
            </a:extLst>
          </p:cNvPr>
          <p:cNvSpPr/>
          <p:nvPr/>
        </p:nvSpPr>
        <p:spPr>
          <a:xfrm>
            <a:off x="6610077" y="2572649"/>
            <a:ext cx="1925929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</a:rPr>
              <a:t>Entidades Exceptuadas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334F2E45-7017-444F-96E1-3183CB3EA0EA}"/>
              </a:ext>
            </a:extLst>
          </p:cNvPr>
          <p:cNvSpPr txBox="1"/>
          <p:nvPr/>
        </p:nvSpPr>
        <p:spPr>
          <a:xfrm>
            <a:off x="4877899" y="951894"/>
            <a:ext cx="317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ea typeface="Myriad Pro" charset="0"/>
                <a:cs typeface="Myriad Pro" charset="0"/>
              </a:rPr>
              <a:t>Nuevo enfoque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ea typeface="Myriad Pro" charset="0"/>
              <a:cs typeface="Myriad Pro" charset="0"/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F511EEB0-C518-4B4A-8499-B7A253F49D10}"/>
              </a:ext>
            </a:extLst>
          </p:cNvPr>
          <p:cNvSpPr/>
          <p:nvPr/>
        </p:nvSpPr>
        <p:spPr>
          <a:xfrm>
            <a:off x="8049862" y="4437676"/>
            <a:ext cx="2664295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s-PE" sz="2400" b="1" dirty="0">
                <a:solidFill>
                  <a:schemeClr val="accent4"/>
                </a:solidFill>
              </a:rPr>
              <a:t>Gestión de riesgos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366E4362-905D-4D95-95A7-A19DA77084FD}"/>
              </a:ext>
            </a:extLst>
          </p:cNvPr>
          <p:cNvSpPr/>
          <p:nvPr/>
        </p:nvSpPr>
        <p:spPr>
          <a:xfrm>
            <a:off x="8049863" y="4898668"/>
            <a:ext cx="2488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bg2">
                    <a:lumMod val="50000"/>
                  </a:schemeClr>
                </a:solidFill>
              </a:rPr>
              <a:t>Evaluación de riesgos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bg2">
                    <a:lumMod val="50000"/>
                  </a:schemeClr>
                </a:solidFill>
              </a:rPr>
              <a:t>Actividad de Control</a:t>
            </a:r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F9C29B1D-1459-4AF7-9D2B-2F36E7858191}"/>
              </a:ext>
            </a:extLst>
          </p:cNvPr>
          <p:cNvSpPr/>
          <p:nvPr/>
        </p:nvSpPr>
        <p:spPr>
          <a:xfrm>
            <a:off x="2551058" y="5753304"/>
            <a:ext cx="2531424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a-DK" sz="2400" b="1" dirty="0">
                <a:solidFill>
                  <a:schemeClr val="accent5"/>
                </a:solidFill>
              </a:rPr>
              <a:t>Supervisión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D6DD54C6-F7C3-4EE6-9E5E-44A6010CBA59}"/>
              </a:ext>
            </a:extLst>
          </p:cNvPr>
          <p:cNvSpPr/>
          <p:nvPr/>
        </p:nvSpPr>
        <p:spPr>
          <a:xfrm>
            <a:off x="2604727" y="6147116"/>
            <a:ext cx="26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bg2">
                    <a:lumMod val="50000"/>
                  </a:schemeClr>
                </a:solidFill>
              </a:rPr>
              <a:t>Supervisión</a:t>
            </a: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E34E1F7E-77E2-482C-A630-837739177541}"/>
              </a:ext>
            </a:extLst>
          </p:cNvPr>
          <p:cNvSpPr/>
          <p:nvPr/>
        </p:nvSpPr>
        <p:spPr>
          <a:xfrm>
            <a:off x="1256152" y="2158612"/>
            <a:ext cx="2455241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s-PE" sz="2400" b="1" dirty="0">
                <a:solidFill>
                  <a:schemeClr val="accent2"/>
                </a:solidFill>
              </a:rPr>
              <a:t>Cultura Organizacional</a:t>
            </a: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39F8BA70-81C2-4837-8B29-2369CAD7C823}"/>
              </a:ext>
            </a:extLst>
          </p:cNvPr>
          <p:cNvSpPr/>
          <p:nvPr/>
        </p:nvSpPr>
        <p:spPr>
          <a:xfrm>
            <a:off x="1266787" y="2972452"/>
            <a:ext cx="3225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Ambiente de Control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Información y Comunicación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C7727C4F-26F8-4EA3-BFEF-D77E0D02B8B6}"/>
              </a:ext>
            </a:extLst>
          </p:cNvPr>
          <p:cNvGrpSpPr/>
          <p:nvPr/>
        </p:nvGrpSpPr>
        <p:grpSpPr>
          <a:xfrm>
            <a:off x="3869432" y="2674780"/>
            <a:ext cx="4022393" cy="3958347"/>
            <a:chOff x="3472516" y="1568248"/>
            <a:chExt cx="4811222" cy="4734614"/>
          </a:xfrm>
        </p:grpSpPr>
        <p:sp>
          <p:nvSpPr>
            <p:cNvPr id="44" name="Freeform 277">
              <a:extLst>
                <a:ext uri="{FF2B5EF4-FFF2-40B4-BE49-F238E27FC236}">
                  <a16:creationId xmlns:a16="http://schemas.microsoft.com/office/drawing/2014/main" id="{3BA38909-701F-4239-BD74-D76C1E9E1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40" y="2763757"/>
              <a:ext cx="984661" cy="1476110"/>
            </a:xfrm>
            <a:custGeom>
              <a:avLst/>
              <a:gdLst>
                <a:gd name="T0" fmla="*/ 0 w 1046"/>
                <a:gd name="T1" fmla="*/ 0 h 1560"/>
                <a:gd name="T2" fmla="*/ 0 w 1046"/>
                <a:gd name="T3" fmla="*/ 98 h 1560"/>
                <a:gd name="T4" fmla="*/ 956 w 1046"/>
                <a:gd name="T5" fmla="*/ 1084 h 1560"/>
                <a:gd name="T6" fmla="*/ 855 w 1046"/>
                <a:gd name="T7" fmla="*/ 1519 h 1560"/>
                <a:gd name="T8" fmla="*/ 933 w 1046"/>
                <a:gd name="T9" fmla="*/ 1560 h 1560"/>
                <a:gd name="T10" fmla="*/ 1046 w 1046"/>
                <a:gd name="T11" fmla="*/ 1078 h 1560"/>
                <a:gd name="T12" fmla="*/ 0 w 1046"/>
                <a:gd name="T13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6" h="1560">
                  <a:moveTo>
                    <a:pt x="0" y="0"/>
                  </a:moveTo>
                  <a:lnTo>
                    <a:pt x="0" y="98"/>
                  </a:lnTo>
                  <a:cubicBezTo>
                    <a:pt x="531" y="115"/>
                    <a:pt x="956" y="550"/>
                    <a:pt x="956" y="1084"/>
                  </a:cubicBezTo>
                  <a:cubicBezTo>
                    <a:pt x="956" y="1240"/>
                    <a:pt x="920" y="1388"/>
                    <a:pt x="855" y="1519"/>
                  </a:cubicBezTo>
                  <a:lnTo>
                    <a:pt x="933" y="1560"/>
                  </a:lnTo>
                  <a:cubicBezTo>
                    <a:pt x="1010" y="1407"/>
                    <a:pt x="1046" y="1254"/>
                    <a:pt x="1046" y="1078"/>
                  </a:cubicBezTo>
                  <a:cubicBezTo>
                    <a:pt x="1046" y="494"/>
                    <a:pt x="581" y="18"/>
                    <a:pt x="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sp>
          <p:nvSpPr>
            <p:cNvPr id="45" name="Freeform 278">
              <a:extLst>
                <a:ext uri="{FF2B5EF4-FFF2-40B4-BE49-F238E27FC236}">
                  <a16:creationId xmlns:a16="http://schemas.microsoft.com/office/drawing/2014/main" id="{81D1077E-1188-4822-8755-8561AA5B3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189" y="1568248"/>
              <a:ext cx="2183549" cy="3240722"/>
            </a:xfrm>
            <a:custGeom>
              <a:avLst/>
              <a:gdLst>
                <a:gd name="T0" fmla="*/ 2289 w 2319"/>
                <a:gd name="T1" fmla="*/ 2182 h 3425"/>
                <a:gd name="T2" fmla="*/ 0 w 2319"/>
                <a:gd name="T3" fmla="*/ 0 h 3425"/>
                <a:gd name="T4" fmla="*/ 319 w 2319"/>
                <a:gd name="T5" fmla="*/ 613 h 3425"/>
                <a:gd name="T6" fmla="*/ 313 w 2319"/>
                <a:gd name="T7" fmla="*/ 732 h 3425"/>
                <a:gd name="T8" fmla="*/ 25 w 2319"/>
                <a:gd name="T9" fmla="*/ 1178 h 3425"/>
                <a:gd name="T10" fmla="*/ 1120 w 2319"/>
                <a:gd name="T11" fmla="*/ 2349 h 3425"/>
                <a:gd name="T12" fmla="*/ 979 w 2319"/>
                <a:gd name="T13" fmla="*/ 2908 h 3425"/>
                <a:gd name="T14" fmla="*/ 1262 w 2319"/>
                <a:gd name="T15" fmla="*/ 3408 h 3425"/>
                <a:gd name="T16" fmla="*/ 1278 w 2319"/>
                <a:gd name="T17" fmla="*/ 3417 h 3425"/>
                <a:gd name="T18" fmla="*/ 2033 w 2319"/>
                <a:gd name="T19" fmla="*/ 3419 h 3425"/>
                <a:gd name="T20" fmla="*/ 2033 w 2319"/>
                <a:gd name="T21" fmla="*/ 3425 h 3425"/>
                <a:gd name="T22" fmla="*/ 2289 w 2319"/>
                <a:gd name="T23" fmla="*/ 2182 h 3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9" h="3425">
                  <a:moveTo>
                    <a:pt x="2289" y="2182"/>
                  </a:moveTo>
                  <a:cubicBezTo>
                    <a:pt x="2202" y="962"/>
                    <a:pt x="1199" y="27"/>
                    <a:pt x="0" y="0"/>
                  </a:cubicBezTo>
                  <a:lnTo>
                    <a:pt x="319" y="613"/>
                  </a:lnTo>
                  <a:cubicBezTo>
                    <a:pt x="339" y="651"/>
                    <a:pt x="336" y="696"/>
                    <a:pt x="313" y="732"/>
                  </a:cubicBezTo>
                  <a:lnTo>
                    <a:pt x="25" y="1178"/>
                  </a:lnTo>
                  <a:cubicBezTo>
                    <a:pt x="636" y="1219"/>
                    <a:pt x="1120" y="1727"/>
                    <a:pt x="1120" y="2349"/>
                  </a:cubicBezTo>
                  <a:cubicBezTo>
                    <a:pt x="1120" y="2551"/>
                    <a:pt x="1069" y="2741"/>
                    <a:pt x="979" y="2908"/>
                  </a:cubicBezTo>
                  <a:lnTo>
                    <a:pt x="1262" y="3408"/>
                  </a:lnTo>
                  <a:cubicBezTo>
                    <a:pt x="1265" y="3414"/>
                    <a:pt x="1271" y="3417"/>
                    <a:pt x="1278" y="3417"/>
                  </a:cubicBezTo>
                  <a:lnTo>
                    <a:pt x="2033" y="3419"/>
                  </a:lnTo>
                  <a:lnTo>
                    <a:pt x="2033" y="3425"/>
                  </a:lnTo>
                  <a:cubicBezTo>
                    <a:pt x="2215" y="3041"/>
                    <a:pt x="2319" y="2605"/>
                    <a:pt x="2289" y="2182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sp>
          <p:nvSpPr>
            <p:cNvPr id="46" name="Freeform 279">
              <a:extLst>
                <a:ext uri="{FF2B5EF4-FFF2-40B4-BE49-F238E27FC236}">
                  <a16:creationId xmlns:a16="http://schemas.microsoft.com/office/drawing/2014/main" id="{CAD0B844-7019-4BFF-9DB9-D94DFACD1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995" y="4283340"/>
              <a:ext cx="1686304" cy="661977"/>
            </a:xfrm>
            <a:custGeom>
              <a:avLst/>
              <a:gdLst>
                <a:gd name="T0" fmla="*/ 334 w 1792"/>
                <a:gd name="T1" fmla="*/ 408 h 700"/>
                <a:gd name="T2" fmla="*/ 1792 w 1792"/>
                <a:gd name="T3" fmla="*/ 41 h 700"/>
                <a:gd name="T4" fmla="*/ 1714 w 1792"/>
                <a:gd name="T5" fmla="*/ 0 h 700"/>
                <a:gd name="T6" fmla="*/ 877 w 1792"/>
                <a:gd name="T7" fmla="*/ 465 h 700"/>
                <a:gd name="T8" fmla="*/ 78 w 1792"/>
                <a:gd name="T9" fmla="*/ 57 h 700"/>
                <a:gd name="T10" fmla="*/ 5 w 1792"/>
                <a:gd name="T11" fmla="*/ 105 h 700"/>
                <a:gd name="T12" fmla="*/ 0 w 1792"/>
                <a:gd name="T13" fmla="*/ 108 h 700"/>
                <a:gd name="T14" fmla="*/ 334 w 1792"/>
                <a:gd name="T15" fmla="*/ 408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2" h="700">
                  <a:moveTo>
                    <a:pt x="334" y="408"/>
                  </a:moveTo>
                  <a:cubicBezTo>
                    <a:pt x="841" y="700"/>
                    <a:pt x="1486" y="535"/>
                    <a:pt x="1792" y="41"/>
                  </a:cubicBezTo>
                  <a:lnTo>
                    <a:pt x="1714" y="0"/>
                  </a:lnTo>
                  <a:cubicBezTo>
                    <a:pt x="1540" y="279"/>
                    <a:pt x="1230" y="465"/>
                    <a:pt x="877" y="465"/>
                  </a:cubicBezTo>
                  <a:cubicBezTo>
                    <a:pt x="548" y="465"/>
                    <a:pt x="257" y="304"/>
                    <a:pt x="78" y="57"/>
                  </a:cubicBezTo>
                  <a:lnTo>
                    <a:pt x="5" y="105"/>
                  </a:lnTo>
                  <a:cubicBezTo>
                    <a:pt x="3" y="106"/>
                    <a:pt x="2" y="107"/>
                    <a:pt x="0" y="108"/>
                  </a:cubicBezTo>
                  <a:cubicBezTo>
                    <a:pt x="88" y="232"/>
                    <a:pt x="195" y="328"/>
                    <a:pt x="334" y="40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sp>
          <p:nvSpPr>
            <p:cNvPr id="47" name="Freeform 280">
              <a:extLst>
                <a:ext uri="{FF2B5EF4-FFF2-40B4-BE49-F238E27FC236}">
                  <a16:creationId xmlns:a16="http://schemas.microsoft.com/office/drawing/2014/main" id="{43203EA4-79FD-481B-8658-BDB3EF36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716" y="4399925"/>
              <a:ext cx="3749965" cy="1902937"/>
            </a:xfrm>
            <a:custGeom>
              <a:avLst/>
              <a:gdLst>
                <a:gd name="T0" fmla="*/ 3279 w 3984"/>
                <a:gd name="T1" fmla="*/ 522 h 2011"/>
                <a:gd name="T2" fmla="*/ 3175 w 3984"/>
                <a:gd name="T3" fmla="*/ 462 h 2011"/>
                <a:gd name="T4" fmla="*/ 2920 w 3984"/>
                <a:gd name="T5" fmla="*/ 11 h 2011"/>
                <a:gd name="T6" fmla="*/ 1946 w 3984"/>
                <a:gd name="T7" fmla="*/ 529 h 2011"/>
                <a:gd name="T8" fmla="*/ 965 w 3984"/>
                <a:gd name="T9" fmla="*/ 0 h 2011"/>
                <a:gd name="T10" fmla="*/ 881 w 3984"/>
                <a:gd name="T11" fmla="*/ 1 h 2011"/>
                <a:gd name="T12" fmla="*/ 395 w 3984"/>
                <a:gd name="T13" fmla="*/ 4 h 2011"/>
                <a:gd name="T14" fmla="*/ 379 w 3984"/>
                <a:gd name="T15" fmla="*/ 14 h 2011"/>
                <a:gd name="T16" fmla="*/ 17 w 3984"/>
                <a:gd name="T17" fmla="*/ 659 h 2011"/>
                <a:gd name="T18" fmla="*/ 10 w 3984"/>
                <a:gd name="T19" fmla="*/ 673 h 2011"/>
                <a:gd name="T20" fmla="*/ 3 w 3984"/>
                <a:gd name="T21" fmla="*/ 669 h 2011"/>
                <a:gd name="T22" fmla="*/ 2 w 3984"/>
                <a:gd name="T23" fmla="*/ 668 h 2011"/>
                <a:gd name="T24" fmla="*/ 0 w 3984"/>
                <a:gd name="T25" fmla="*/ 671 h 2011"/>
                <a:gd name="T26" fmla="*/ 919 w 3984"/>
                <a:gd name="T27" fmla="*/ 1467 h 2011"/>
                <a:gd name="T28" fmla="*/ 3984 w 3984"/>
                <a:gd name="T29" fmla="*/ 524 h 2011"/>
                <a:gd name="T30" fmla="*/ 3279 w 3984"/>
                <a:gd name="T31" fmla="*/ 522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4" h="2011">
                  <a:moveTo>
                    <a:pt x="3279" y="522"/>
                  </a:moveTo>
                  <a:cubicBezTo>
                    <a:pt x="3236" y="522"/>
                    <a:pt x="3196" y="499"/>
                    <a:pt x="3175" y="462"/>
                  </a:cubicBezTo>
                  <a:lnTo>
                    <a:pt x="2920" y="11"/>
                  </a:lnTo>
                  <a:cubicBezTo>
                    <a:pt x="2709" y="323"/>
                    <a:pt x="2352" y="529"/>
                    <a:pt x="1946" y="529"/>
                  </a:cubicBezTo>
                  <a:cubicBezTo>
                    <a:pt x="1536" y="529"/>
                    <a:pt x="1175" y="319"/>
                    <a:pt x="965" y="0"/>
                  </a:cubicBezTo>
                  <a:lnTo>
                    <a:pt x="881" y="1"/>
                  </a:lnTo>
                  <a:lnTo>
                    <a:pt x="395" y="4"/>
                  </a:lnTo>
                  <a:cubicBezTo>
                    <a:pt x="388" y="4"/>
                    <a:pt x="382" y="8"/>
                    <a:pt x="379" y="14"/>
                  </a:cubicBezTo>
                  <a:lnTo>
                    <a:pt x="17" y="659"/>
                  </a:lnTo>
                  <a:lnTo>
                    <a:pt x="10" y="673"/>
                  </a:lnTo>
                  <a:lnTo>
                    <a:pt x="3" y="669"/>
                  </a:lnTo>
                  <a:lnTo>
                    <a:pt x="2" y="668"/>
                  </a:lnTo>
                  <a:lnTo>
                    <a:pt x="0" y="671"/>
                  </a:lnTo>
                  <a:cubicBezTo>
                    <a:pt x="242" y="1029"/>
                    <a:pt x="531" y="1279"/>
                    <a:pt x="919" y="1467"/>
                  </a:cubicBezTo>
                  <a:cubicBezTo>
                    <a:pt x="2037" y="2011"/>
                    <a:pt x="3375" y="1587"/>
                    <a:pt x="3984" y="524"/>
                  </a:cubicBezTo>
                  <a:lnTo>
                    <a:pt x="3279" y="52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sp>
          <p:nvSpPr>
            <p:cNvPr id="48" name="Freeform 281">
              <a:extLst>
                <a:ext uri="{FF2B5EF4-FFF2-40B4-BE49-F238E27FC236}">
                  <a16:creationId xmlns:a16="http://schemas.microsoft.com/office/drawing/2014/main" id="{0AEF565D-3976-409B-8EC4-16A01E6CA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017" y="2763757"/>
              <a:ext cx="1102584" cy="1541319"/>
            </a:xfrm>
            <a:custGeom>
              <a:avLst/>
              <a:gdLst>
                <a:gd name="T0" fmla="*/ 386 w 1171"/>
                <a:gd name="T1" fmla="*/ 1578 h 1628"/>
                <a:gd name="T2" fmla="*/ 253 w 1171"/>
                <a:gd name="T3" fmla="*/ 1083 h 1628"/>
                <a:gd name="T4" fmla="*/ 1171 w 1171"/>
                <a:gd name="T5" fmla="*/ 99 h 1628"/>
                <a:gd name="T6" fmla="*/ 1171 w 1171"/>
                <a:gd name="T7" fmla="*/ 0 h 1628"/>
                <a:gd name="T8" fmla="*/ 697 w 1171"/>
                <a:gd name="T9" fmla="*/ 142 h 1628"/>
                <a:gd name="T10" fmla="*/ 308 w 1171"/>
                <a:gd name="T11" fmla="*/ 1628 h 1628"/>
                <a:gd name="T12" fmla="*/ 386 w 1171"/>
                <a:gd name="T13" fmla="*/ 157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628">
                  <a:moveTo>
                    <a:pt x="386" y="1578"/>
                  </a:moveTo>
                  <a:cubicBezTo>
                    <a:pt x="302" y="1432"/>
                    <a:pt x="253" y="1264"/>
                    <a:pt x="253" y="1083"/>
                  </a:cubicBezTo>
                  <a:cubicBezTo>
                    <a:pt x="253" y="561"/>
                    <a:pt x="658" y="135"/>
                    <a:pt x="1171" y="99"/>
                  </a:cubicBezTo>
                  <a:lnTo>
                    <a:pt x="1171" y="0"/>
                  </a:lnTo>
                  <a:cubicBezTo>
                    <a:pt x="1000" y="9"/>
                    <a:pt x="850" y="54"/>
                    <a:pt x="697" y="142"/>
                  </a:cubicBezTo>
                  <a:cubicBezTo>
                    <a:pt x="179" y="441"/>
                    <a:pt x="0" y="1107"/>
                    <a:pt x="308" y="1628"/>
                  </a:cubicBezTo>
                  <a:cubicBezTo>
                    <a:pt x="313" y="1627"/>
                    <a:pt x="383" y="1580"/>
                    <a:pt x="386" y="1578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sp>
          <p:nvSpPr>
            <p:cNvPr id="49" name="Freeform 282">
              <a:extLst>
                <a:ext uri="{FF2B5EF4-FFF2-40B4-BE49-F238E27FC236}">
                  <a16:creationId xmlns:a16="http://schemas.microsoft.com/office/drawing/2014/main" id="{485C7DDF-B15A-40A1-9116-97F16B88B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516" y="1568248"/>
              <a:ext cx="2773166" cy="3384974"/>
            </a:xfrm>
            <a:custGeom>
              <a:avLst/>
              <a:gdLst>
                <a:gd name="T0" fmla="*/ 1482 w 2945"/>
                <a:gd name="T1" fmla="*/ 2347 h 3577"/>
                <a:gd name="T2" fmla="*/ 2619 w 2945"/>
                <a:gd name="T3" fmla="*/ 1174 h 3577"/>
                <a:gd name="T4" fmla="*/ 2941 w 2945"/>
                <a:gd name="T5" fmla="*/ 676 h 3577"/>
                <a:gd name="T6" fmla="*/ 2942 w 2945"/>
                <a:gd name="T7" fmla="*/ 657 h 3577"/>
                <a:gd name="T8" fmla="*/ 2600 w 2945"/>
                <a:gd name="T9" fmla="*/ 0 h 3577"/>
                <a:gd name="T10" fmla="*/ 2490 w 2945"/>
                <a:gd name="T11" fmla="*/ 3 h 3577"/>
                <a:gd name="T12" fmla="*/ 1341 w 2945"/>
                <a:gd name="T13" fmla="*/ 401 h 3577"/>
                <a:gd name="T14" fmla="*/ 656 w 2945"/>
                <a:gd name="T15" fmla="*/ 3577 h 3577"/>
                <a:gd name="T16" fmla="*/ 1003 w 2945"/>
                <a:gd name="T17" fmla="*/ 2958 h 3577"/>
                <a:gd name="T18" fmla="*/ 1105 w 2945"/>
                <a:gd name="T19" fmla="*/ 2897 h 3577"/>
                <a:gd name="T20" fmla="*/ 1617 w 2945"/>
                <a:gd name="T21" fmla="*/ 2894 h 3577"/>
                <a:gd name="T22" fmla="*/ 1482 w 2945"/>
                <a:gd name="T23" fmla="*/ 2347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5" h="3577">
                  <a:moveTo>
                    <a:pt x="1482" y="2347"/>
                  </a:moveTo>
                  <a:cubicBezTo>
                    <a:pt x="1482" y="1711"/>
                    <a:pt x="1988" y="1194"/>
                    <a:pt x="2619" y="1174"/>
                  </a:cubicBezTo>
                  <a:lnTo>
                    <a:pt x="2941" y="676"/>
                  </a:lnTo>
                  <a:cubicBezTo>
                    <a:pt x="2945" y="670"/>
                    <a:pt x="2945" y="663"/>
                    <a:pt x="2942" y="657"/>
                  </a:cubicBezTo>
                  <a:lnTo>
                    <a:pt x="2600" y="0"/>
                  </a:lnTo>
                  <a:lnTo>
                    <a:pt x="2490" y="3"/>
                  </a:lnTo>
                  <a:cubicBezTo>
                    <a:pt x="2059" y="34"/>
                    <a:pt x="1699" y="159"/>
                    <a:pt x="1341" y="401"/>
                  </a:cubicBezTo>
                  <a:cubicBezTo>
                    <a:pt x="294" y="1109"/>
                    <a:pt x="0" y="2512"/>
                    <a:pt x="656" y="3577"/>
                  </a:cubicBezTo>
                  <a:lnTo>
                    <a:pt x="1003" y="2958"/>
                  </a:lnTo>
                  <a:cubicBezTo>
                    <a:pt x="1023" y="2921"/>
                    <a:pt x="1063" y="2897"/>
                    <a:pt x="1105" y="2897"/>
                  </a:cubicBezTo>
                  <a:lnTo>
                    <a:pt x="1617" y="2894"/>
                  </a:lnTo>
                  <a:cubicBezTo>
                    <a:pt x="1531" y="2730"/>
                    <a:pt x="1482" y="2545"/>
                    <a:pt x="1482" y="2347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sp>
          <p:nvSpPr>
            <p:cNvPr id="50" name="Oval 36">
              <a:extLst>
                <a:ext uri="{FF2B5EF4-FFF2-40B4-BE49-F238E27FC236}">
                  <a16:creationId xmlns:a16="http://schemas.microsoft.com/office/drawing/2014/main" id="{100153C3-5979-4E7C-BD53-65D6CBED6BAC}"/>
                </a:ext>
              </a:extLst>
            </p:cNvPr>
            <p:cNvSpPr/>
            <p:nvPr/>
          </p:nvSpPr>
          <p:spPr>
            <a:xfrm>
              <a:off x="5147464" y="2933700"/>
              <a:ext cx="1684426" cy="1689237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3200" b="1" dirty="0">
                  <a:solidFill>
                    <a:schemeClr val="tx1"/>
                  </a:solidFill>
                  <a:latin typeface="Myriad Pro"/>
                </a:rPr>
                <a:t>Ejes</a:t>
              </a: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9A8849E6-1207-4E89-A461-4D8618062A15}"/>
                </a:ext>
              </a:extLst>
            </p:cNvPr>
            <p:cNvSpPr txBox="1"/>
            <p:nvPr/>
          </p:nvSpPr>
          <p:spPr>
            <a:xfrm>
              <a:off x="7141660" y="3865508"/>
              <a:ext cx="857447" cy="77308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/>
                </a:rPr>
                <a:t>02</a:t>
              </a:r>
            </a:p>
          </p:txBody>
        </p:sp>
        <p:sp>
          <p:nvSpPr>
            <p:cNvPr id="52" name="TextBox 39">
              <a:extLst>
                <a:ext uri="{FF2B5EF4-FFF2-40B4-BE49-F238E27FC236}">
                  <a16:creationId xmlns:a16="http://schemas.microsoft.com/office/drawing/2014/main" id="{15063073-444A-42BD-9412-E48EEF7B7A52}"/>
                </a:ext>
              </a:extLst>
            </p:cNvPr>
            <p:cNvSpPr txBox="1"/>
            <p:nvPr/>
          </p:nvSpPr>
          <p:spPr>
            <a:xfrm>
              <a:off x="4475193" y="4689451"/>
              <a:ext cx="857447" cy="77308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/>
                </a:rPr>
                <a:t>03</a:t>
              </a:r>
            </a:p>
          </p:txBody>
        </p:sp>
        <p:sp>
          <p:nvSpPr>
            <p:cNvPr id="53" name="TextBox 40">
              <a:extLst>
                <a:ext uri="{FF2B5EF4-FFF2-40B4-BE49-F238E27FC236}">
                  <a16:creationId xmlns:a16="http://schemas.microsoft.com/office/drawing/2014/main" id="{02D616E1-A543-4EF6-B992-EE6B0DCA1058}"/>
                </a:ext>
              </a:extLst>
            </p:cNvPr>
            <p:cNvSpPr txBox="1"/>
            <p:nvPr/>
          </p:nvSpPr>
          <p:spPr>
            <a:xfrm>
              <a:off x="5131827" y="1779189"/>
              <a:ext cx="857447" cy="77308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/>
                </a:rPr>
                <a:t>01</a:t>
              </a:r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96EE6E0-98E1-4CAE-9A4E-018843900DF7}"/>
              </a:ext>
            </a:extLst>
          </p:cNvPr>
          <p:cNvSpPr txBox="1"/>
          <p:nvPr/>
        </p:nvSpPr>
        <p:spPr>
          <a:xfrm>
            <a:off x="704910" y="1596700"/>
            <a:ext cx="737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2">
                    <a:lumMod val="50000"/>
                  </a:schemeClr>
                </a:solidFill>
                <a:ea typeface="Myriad Pro" charset="0"/>
                <a:cs typeface="Myriad Pro" charset="0"/>
              </a:rPr>
              <a:t>Ejes que agrupan los componentes del SCI</a:t>
            </a:r>
          </a:p>
        </p:txBody>
      </p:sp>
    </p:spTree>
    <p:extLst>
      <p:ext uri="{BB962C8B-B14F-4D97-AF65-F5344CB8AC3E}">
        <p14:creationId xmlns:p14="http://schemas.microsoft.com/office/powerpoint/2010/main" val="27616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docs/portal/einteres/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003"/>
            <a:ext cx="2770506" cy="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Municipalidad Provincial de San Mart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Municipalidad Provincial de San Martí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/>
          <a:stretch/>
        </p:blipFill>
        <p:spPr bwMode="auto">
          <a:xfrm>
            <a:off x="8996162" y="223321"/>
            <a:ext cx="2608406" cy="11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428" t="22082" r="20168" b="10432"/>
          <a:stretch/>
        </p:blipFill>
        <p:spPr>
          <a:xfrm>
            <a:off x="1134977" y="1323766"/>
            <a:ext cx="9754981" cy="47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793</Words>
  <Application>Microsoft Office PowerPoint</Application>
  <PresentationFormat>Panorámica</PresentationFormat>
  <Paragraphs>117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Albertus Extra Bold</vt:lpstr>
      <vt:lpstr>Arial</vt:lpstr>
      <vt:lpstr>Calibri</vt:lpstr>
      <vt:lpstr>Calibri Light</vt:lpstr>
      <vt:lpstr>MS Mincho</vt:lpstr>
      <vt:lpstr>Myriad Pro</vt:lpstr>
      <vt:lpstr>Roboto Light</vt:lpstr>
      <vt:lpstr>Tema de Office</vt:lpstr>
      <vt:lpstr>ALCANCE DE LA IMPLEMENTACIÓN DEL SISTEMA DE CONTROL INTERNO EN LAS ENTIDADES EL ESTADO (DIRECTIVA N° 006 2019 CG/INTEG)  MUNICIPALIDAD PROVINCIAL DE SAN MARTIN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DEL SISTEMA DE CONTROL INTERNO EN LAS ENTIDADES EL ESTADO (DIRECTIVA N° 006 2019 CG/INTEG)</dc:title>
  <dc:creator>Presupuesto</dc:creator>
  <cp:lastModifiedBy>Presupuesto</cp:lastModifiedBy>
  <cp:revision>47</cp:revision>
  <dcterms:created xsi:type="dcterms:W3CDTF">2021-06-14T14:22:31Z</dcterms:created>
  <dcterms:modified xsi:type="dcterms:W3CDTF">2023-06-20T16:17:29Z</dcterms:modified>
</cp:coreProperties>
</file>